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94" r:id="rId2"/>
    <p:sldId id="312" r:id="rId3"/>
    <p:sldId id="528" r:id="rId4"/>
    <p:sldId id="414" r:id="rId5"/>
    <p:sldId id="530" r:id="rId6"/>
    <p:sldId id="527" r:id="rId7"/>
    <p:sldId id="531" r:id="rId8"/>
    <p:sldId id="416" r:id="rId9"/>
    <p:sldId id="512" r:id="rId10"/>
    <p:sldId id="513" r:id="rId11"/>
    <p:sldId id="514" r:id="rId12"/>
    <p:sldId id="515" r:id="rId13"/>
    <p:sldId id="517" r:id="rId14"/>
    <p:sldId id="518" r:id="rId15"/>
    <p:sldId id="519" r:id="rId16"/>
    <p:sldId id="520" r:id="rId17"/>
    <p:sldId id="521" r:id="rId18"/>
    <p:sldId id="522" r:id="rId19"/>
    <p:sldId id="523" r:id="rId20"/>
    <p:sldId id="524" r:id="rId21"/>
    <p:sldId id="525" r:id="rId22"/>
    <p:sldId id="526" r:id="rId23"/>
    <p:sldId id="457" r:id="rId24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6058"/>
    <a:srgbClr val="DCEBEE"/>
    <a:srgbClr val="214859"/>
    <a:srgbClr val="D2F8F8"/>
    <a:srgbClr val="FDD8D5"/>
    <a:srgbClr val="FFFF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5" autoAdjust="0"/>
    <p:restoredTop sz="94660"/>
  </p:normalViewPr>
  <p:slideViewPr>
    <p:cSldViewPr snapToGrid="0">
      <p:cViewPr>
        <p:scale>
          <a:sx n="66" d="100"/>
          <a:sy n="66" d="100"/>
        </p:scale>
        <p:origin x="2496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E9D3D-2C7F-4041-B9AC-3BAE45632F1A}" type="datetimeFigureOut">
              <a:rPr lang="ru-RU" smtClean="0"/>
              <a:t>30.11.2021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B9BA5-39DD-4198-BE9E-9D8B1FDD6D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404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2861-6971-4EC7-9481-0D79F5B0BB08}" type="datetime1">
              <a:rPr lang="en-US" smtClean="0"/>
              <a:t>11/30/2021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934F-18A7-4470-8887-AB24C9B83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31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C85-A339-40E8-B259-9962E6FB51D1}" type="datetime1">
              <a:rPr lang="en-US" smtClean="0"/>
              <a:t>11/30/2021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934F-18A7-4470-8887-AB24C9B83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58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75F5-D8C0-4B89-90E3-43B8C074264A}" type="datetime1">
              <a:rPr lang="en-US" smtClean="0"/>
              <a:t>11/30/2021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934F-18A7-4470-8887-AB24C9B83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409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93FBB-178B-400A-AA1B-02654CA99A72}" type="datetime1">
              <a:rPr lang="en-US" smtClean="0"/>
              <a:t>11/30/2021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151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15B2-5658-43A7-9FDA-4336F1CF4046}" type="datetime1">
              <a:rPr lang="en-US" smtClean="0"/>
              <a:t>11/30/2021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934F-18A7-4470-8887-AB24C9B83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318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3429-4250-4679-857C-361D544D183C}" type="datetime1">
              <a:rPr lang="en-US" smtClean="0"/>
              <a:t>11/30/2021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934F-18A7-4470-8887-AB24C9B83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41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382B7-8CFA-42C5-BBB0-9A638F419D65}" type="datetime1">
              <a:rPr lang="en-US" smtClean="0"/>
              <a:t>11/30/2021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934F-18A7-4470-8887-AB24C9B83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18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E0EB-5B84-44AB-890A-6F6777FC2D1B}" type="datetime1">
              <a:rPr lang="en-US" smtClean="0"/>
              <a:t>11/30/2021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934F-18A7-4470-8887-AB24C9B83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4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4E93-CA95-4CD4-B035-C584164BE515}" type="datetime1">
              <a:rPr lang="en-US" smtClean="0"/>
              <a:t>11/30/2021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934F-18A7-4470-8887-AB24C9B83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7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7D0A-C6FF-46FF-B9D7-9D604C97A3F0}" type="datetime1">
              <a:rPr lang="en-US" smtClean="0"/>
              <a:t>11/30/2021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934F-18A7-4470-8887-AB24C9B83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519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B1D5-581E-48FF-A050-FFBBEC8C192D}" type="datetime1">
              <a:rPr lang="en-US" smtClean="0"/>
              <a:t>11/30/2021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934F-18A7-4470-8887-AB24C9B83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85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2F57-F940-4F5C-A0DC-76672FC3EFB4}" type="datetime1">
              <a:rPr lang="en-US" smtClean="0"/>
              <a:t>11/30/2021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934F-18A7-4470-8887-AB24C9B83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77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F1733-EF1E-4DDF-B3FD-3FBCC1612A27}" type="datetime1">
              <a:rPr lang="en-US" smtClean="0"/>
              <a:t>11/30/2021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A934F-18A7-4470-8887-AB24C9B83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509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3E95254839C84E6835D02012FC4C80EEDE9D392DD0F9636C27C70B49BE3F9CC17915F59B601DDCC5F142B3789671A40935B61BD6BC133B1MAt8M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657177" y="2657389"/>
            <a:ext cx="9220200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ru-RU" sz="2800" dirty="0"/>
              <a:t>«Контроль за соблюдением требований антимонопольного законодательства на рынке социальных услуг</a:t>
            </a:r>
            <a:r>
              <a:rPr lang="ru-RU" sz="2800" dirty="0" smtClean="0"/>
              <a:t>»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7479958" y="5156893"/>
            <a:ext cx="4712042" cy="17011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Аванесян М.В. – заместитель руководителя – начальник отдела антимонопольного контроля Новгородского УФАС России 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Великий Новгород, 2021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ru-RU" b="1" i="1" dirty="0" smtClean="0">
              <a:solidFill>
                <a:schemeClr val="accent5">
                  <a:lumMod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03" y="191401"/>
            <a:ext cx="4193059" cy="175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37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239157" y="801915"/>
            <a:ext cx="89651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СПРАВОЧНО</a:t>
            </a:r>
          </a:p>
          <a:p>
            <a:endParaRPr lang="ru-RU" sz="2400" dirty="0"/>
          </a:p>
          <a:p>
            <a:pPr algn="just"/>
            <a:r>
              <a:rPr lang="ru-RU" sz="2400" dirty="0"/>
              <a:t>По результатам проведенного анализа нарушения были выявлены в 15 субъектах РФ. Речь идет о предъявлении избыточных требований к документам, необходимым организации для включения в Реестр поставщиков социальных услуг, и к срокам осуществления деятельности в сфере социального обслуживания. А также об установлении дополнительных условий о включении поставщика в Реестр в зависимости от места его регистрации и наличии закрытого перечня кредитных организаций, реквизиты которых необходимо предоставить для получения мер социальной поддержки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/>
          </a:p>
          <a:p>
            <a:pPr algn="just"/>
            <a:r>
              <a:rPr lang="en-US" sz="2400" dirty="0"/>
              <a:t>https://fas.gov.ru/news/31570</a:t>
            </a:r>
            <a:endParaRPr lang="ru-RU" sz="2400" dirty="0"/>
          </a:p>
          <a:p>
            <a:r>
              <a:rPr lang="ru-RU" sz="2400" dirty="0"/>
              <a:t> 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73212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239157" y="801915"/>
            <a:ext cx="896517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СПРАВОЧНО</a:t>
            </a:r>
          </a:p>
          <a:p>
            <a:endParaRPr lang="ru-RU" sz="2400" dirty="0"/>
          </a:p>
          <a:p>
            <a:endParaRPr lang="ru-RU" sz="2400" dirty="0"/>
          </a:p>
          <a:p>
            <a:pPr algn="just"/>
            <a:r>
              <a:rPr lang="ru-RU" sz="2400" dirty="0"/>
              <a:t>В Карачаево-Черкесской Республике, Смоленской и Калининградской областях нарушения были устранены еще до принятия территориальными управлениями службы мер антимонопольного реагирования. В отношении органов исполнительной власти Ямало-Ненецкого автономного округа возбуждено дело о запрете на ограничивающие конкуренцию соглашения или согласованные действия. В остальных регионах УФАС России выдали предупреждения о необходимости прекратить действия, содержащие признаки нарушения Закона о защите конкуренции</a:t>
            </a:r>
          </a:p>
          <a:p>
            <a:r>
              <a:rPr lang="ru-RU" sz="2400" dirty="0"/>
              <a:t> </a:t>
            </a:r>
          </a:p>
          <a:p>
            <a:r>
              <a:rPr lang="en-US" sz="2200" dirty="0"/>
              <a:t>https://fas.gov.ru/news/31570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28897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239157" y="801915"/>
            <a:ext cx="896517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/>
              <a:t>Новгородским УФАС России в ходе осуществления полномочий выявлены нарушения со стороны </a:t>
            </a:r>
          </a:p>
          <a:p>
            <a:pPr algn="just"/>
            <a:endParaRPr lang="ru-RU" sz="2600" dirty="0"/>
          </a:p>
          <a:p>
            <a:pPr marL="342900" indent="-342900" algn="just">
              <a:buFontTx/>
              <a:buChar char="-"/>
            </a:pPr>
            <a:r>
              <a:rPr lang="ru-RU" sz="2600" dirty="0" smtClean="0"/>
              <a:t>Правительства Новгородской области</a:t>
            </a:r>
            <a:r>
              <a:rPr lang="en-US" sz="2600" dirty="0" smtClean="0"/>
              <a:t>;</a:t>
            </a:r>
          </a:p>
          <a:p>
            <a:pPr marL="342900" indent="-342900" algn="just">
              <a:buFontTx/>
              <a:buChar char="-"/>
            </a:pPr>
            <a:endParaRPr lang="ru-RU" sz="2600" dirty="0" smtClean="0"/>
          </a:p>
          <a:p>
            <a:pPr marL="342900" indent="-342900" algn="just">
              <a:buFontTx/>
              <a:buChar char="-"/>
            </a:pPr>
            <a:r>
              <a:rPr lang="ru-RU" sz="2600" dirty="0" smtClean="0"/>
              <a:t>Министерства труда и социальной защиты населения Новгородской области</a:t>
            </a:r>
            <a:r>
              <a:rPr lang="en-US" sz="2600" dirty="0"/>
              <a:t>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86569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239157" y="801915"/>
            <a:ext cx="89651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	Управлением </a:t>
            </a:r>
            <a:r>
              <a:rPr lang="ru-RU" sz="2400" dirty="0"/>
              <a:t>выдано предупреждение о прекращении нарушения антимонопольного законодательства в адрес Правительства Новгородской области по части 1 статьи 15 Федерального закона от 26.07.2006 № 135-ФЗ «О защите конкуренции» по факту нарушений, выявленных в Порядке предоставления в 2018 - 2025 годах субсидий негосударственным некоммерческим организациям социального обслуживания, предоставляющим социальные услуги, утвержденном Постановлением Правительства Новгородской области от 27.04.2018 № 174.</a:t>
            </a:r>
          </a:p>
        </p:txBody>
      </p:sp>
    </p:spTree>
    <p:extLst>
      <p:ext uri="{BB962C8B-B14F-4D97-AF65-F5344CB8AC3E}">
        <p14:creationId xmlns:p14="http://schemas.microsoft.com/office/powerpoint/2010/main" val="306413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239157" y="801915"/>
            <a:ext cx="89651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	Предложено </a:t>
            </a:r>
            <a:r>
              <a:rPr lang="ru-RU" sz="2400" dirty="0"/>
              <a:t>исключить ограничивающие конкуренцию положения, согласно которым срок подачи заявок на участие в конкурсе по получению субсидий для поставщиков соц. услуг существенно сокращался, а также необоснованно создавались препятствия участию в конкурсном отборе определенным категориям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154234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239157" y="801915"/>
            <a:ext cx="89651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/>
              <a:t>	РЕЗУЛЬТАТ</a:t>
            </a:r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Указанное </a:t>
            </a:r>
            <a:r>
              <a:rPr lang="ru-RU" sz="2400" dirty="0"/>
              <a:t>предупреждение исполнено, Правительством Новгородской области вносятся соответствующие изменения в нормативный правовой </a:t>
            </a:r>
            <a:r>
              <a:rPr lang="ru-RU" sz="2400" dirty="0" smtClean="0"/>
              <a:t>акт.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	Нормативно </a:t>
            </a:r>
            <a:r>
              <a:rPr lang="ru-RU" sz="2400" dirty="0"/>
              <a:t>исключена возможность сократить срок подачи заявок на конкурсный отбор поставщиками социальных услуг, теперь минимальный срок подачи заявок – 30 дней.</a:t>
            </a:r>
          </a:p>
          <a:p>
            <a:pPr algn="just"/>
            <a:r>
              <a:rPr lang="ru-RU" sz="2400" dirty="0"/>
              <a:t> </a:t>
            </a:r>
          </a:p>
          <a:p>
            <a:pPr algn="just"/>
            <a:r>
              <a:rPr lang="ru-RU" sz="2400" dirty="0" smtClean="0"/>
              <a:t>	Исключена </a:t>
            </a:r>
            <a:r>
              <a:rPr lang="ru-RU" sz="2400" dirty="0"/>
              <a:t>дискриминация относительно хозяйствующих субъектов, находящихся в стадии реорганизации путем присоединения к ним иных юридических лиц, ранее запрещавшая (!) таким лицам участие в конкурсном отборе</a:t>
            </a:r>
          </a:p>
        </p:txBody>
      </p:sp>
    </p:spTree>
    <p:extLst>
      <p:ext uri="{BB962C8B-B14F-4D97-AF65-F5344CB8AC3E}">
        <p14:creationId xmlns:p14="http://schemas.microsoft.com/office/powerpoint/2010/main" val="53258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239157" y="801915"/>
            <a:ext cx="89651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Параллельно выдаче и исполнению предупреждения возбуждено дело по ст. 17 Закона о защите конкуренции по факту проведения конкурсного отбора со сроком представления документов 1(!) день. </a:t>
            </a:r>
            <a:endParaRPr lang="ru-RU" sz="2400" dirty="0" smtClean="0"/>
          </a:p>
          <a:p>
            <a:pPr algn="just"/>
            <a:r>
              <a:rPr lang="ru-RU" sz="2400" dirty="0" smtClean="0"/>
              <a:t>Также заявку нужно было либо представить нарочно либо отправить почтой России, электронная форма заявки НЕ предусматривалась.</a:t>
            </a:r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Такой конкурсный отбор </a:t>
            </a:r>
            <a:r>
              <a:rPr lang="ru-RU" sz="2400" dirty="0"/>
              <a:t>организации-поставщика осуществлялся для оказания социальных услуг на сумму свыше 700 тысяч рублей</a:t>
            </a:r>
            <a:r>
              <a:rPr lang="ru-RU" sz="2400" dirty="0" smtClean="0"/>
              <a:t>. Дело возбуждено по статье 17 Закона о защите конкуренции.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9339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239157" y="801915"/>
            <a:ext cx="89651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Управлением подготовлено мотивированное предложение со ссылками на нормативно-правовую базу о внесении изменений в НПА субъекта, данное предложение направлено Губернатору Новгородской </a:t>
            </a:r>
            <a:r>
              <a:rPr lang="ru-RU" sz="2400" dirty="0" smtClean="0"/>
              <a:t>области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b="1" i="1" dirty="0" smtClean="0"/>
              <a:t>РЕЗУЛЬТАТ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Предложение Управления рассмотрено и удовлетворено. Поставщикам социальных услуг субъекта теперь будет доступна возможность подать заявку на конкурс (подписанную ЭЦП) посредством электронной почты, что упростит коммуникацию и </a:t>
            </a:r>
            <a:r>
              <a:rPr lang="ru-RU" sz="2400" i="1" dirty="0"/>
              <a:t>особенно актуально</a:t>
            </a:r>
            <a:r>
              <a:rPr lang="ru-RU" sz="2400" dirty="0"/>
              <a:t> в связи с эпидемиологической обстановкой.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7173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239157" y="801915"/>
            <a:ext cx="89651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В ходе работы по контролю за соответствующей сферой Управлением министр труда и социальной защиты населения Новгородской области был уведомлен о необходимости организации работы по ведению реестра поставщиков социальных услуг в надлежащем виде. До вмешательства реестр </a:t>
            </a:r>
            <a:r>
              <a:rPr lang="ru-RU" sz="2400" i="1" dirty="0"/>
              <a:t>надлежащим образом</a:t>
            </a:r>
            <a:r>
              <a:rPr lang="ru-RU" sz="2400" dirty="0"/>
              <a:t> в соответствии с требованиями законодательства </a:t>
            </a:r>
            <a:r>
              <a:rPr lang="ru-RU" sz="2400" i="1" dirty="0"/>
              <a:t>не велся</a:t>
            </a:r>
            <a:r>
              <a:rPr lang="ru-RU" sz="2400" dirty="0"/>
              <a:t>, имелась лишь справочная информация о наименовании и контактных данных поставщиков.</a:t>
            </a:r>
          </a:p>
        </p:txBody>
      </p:sp>
    </p:spTree>
    <p:extLst>
      <p:ext uri="{BB962C8B-B14F-4D97-AF65-F5344CB8AC3E}">
        <p14:creationId xmlns:p14="http://schemas.microsoft.com/office/powerpoint/2010/main" val="87134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296307" y="537269"/>
            <a:ext cx="89651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РЕЗУЛЬТАТ</a:t>
            </a:r>
            <a:endParaRPr lang="en-US" sz="2400" b="1" i="1" dirty="0" smtClean="0"/>
          </a:p>
          <a:p>
            <a:pPr algn="just"/>
            <a:r>
              <a:rPr lang="ru-RU" sz="2400" dirty="0" smtClean="0"/>
              <a:t>На </a:t>
            </a:r>
            <a:r>
              <a:rPr lang="ru-RU" sz="2400" dirty="0"/>
              <a:t>портале регионального министерства труда и социальной защиты населения теперь размещен актуальный реестр поставщиков социальных услуг, который отвечает требованиям статьи 25 Федерального закона от 28.12.2013 № 442-ФЗ «Об основах социального обслуживания граждан в Российской Федерации» (далее – Закон № 442-ФЗ). Благодаря этому у потребителя социальных услуг имеется возможность объективно оценить поставщика, его опыт и условия предоставления услуг, что, безусловно, способствует развитию добросовестной </a:t>
            </a:r>
            <a:r>
              <a:rPr lang="ru-RU" sz="2400" dirty="0" smtClean="0"/>
              <a:t>конкуренции.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6916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282700" y="787400"/>
            <a:ext cx="10274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П</a:t>
            </a:r>
            <a:r>
              <a:rPr lang="ru-RU" sz="2400" dirty="0" smtClean="0"/>
              <a:t>равовые</a:t>
            </a:r>
            <a:r>
              <a:rPr lang="ru-RU" sz="2400" dirty="0"/>
              <a:t>, организационные и экономические основы социального обслуживания граждан в Российской </a:t>
            </a:r>
            <a:r>
              <a:rPr lang="ru-RU" sz="2400" dirty="0" smtClean="0"/>
              <a:t>Федерации определены в Федеральном законе </a:t>
            </a:r>
            <a:r>
              <a:rPr lang="ru-RU" sz="2400" dirty="0"/>
              <a:t>от 28.12.2013 </a:t>
            </a:r>
            <a:r>
              <a:rPr lang="ru-RU" sz="2400" dirty="0" smtClean="0"/>
              <a:t>№ 442-ФЗ  "</a:t>
            </a:r>
            <a:r>
              <a:rPr lang="ru-RU" sz="2400" dirty="0"/>
              <a:t>Об основах социального обслуживания граждан в Российской </a:t>
            </a:r>
            <a:r>
              <a:rPr lang="ru-RU" sz="2400" dirty="0" smtClean="0"/>
              <a:t>Федерации«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Статьей 25 Закона № 442-ФЗ предусмотрен </a:t>
            </a:r>
            <a:r>
              <a:rPr lang="ru-RU" sz="2400" b="1" i="1" dirty="0" smtClean="0"/>
              <a:t>Реестр поставщиков социальных услуг (далее – Реестр). 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682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296307" y="537269"/>
            <a:ext cx="89651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/>
              <a:t>В рамках работы по индивидуальной специализации Управлением выявлены признаки нарушений в ряде иных субъектов РФ:</a:t>
            </a:r>
          </a:p>
          <a:p>
            <a:pPr algn="just"/>
            <a:r>
              <a:rPr lang="ru-RU" sz="2400" dirty="0" smtClean="0"/>
              <a:t>Приморском крае, Саратовской области, Республике Саха (Якутии), Пермском крае.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В ФАС России направлена соответствующая информация.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9957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296307" y="537269"/>
            <a:ext cx="89651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/>
              <a:t>Также Управлением был проведен анализ типовых нарушений в сфере социальных услуг. К таковым отнесены:</a:t>
            </a:r>
          </a:p>
          <a:p>
            <a:pPr algn="just"/>
            <a:endParaRPr lang="ru-RU" sz="2400" b="1" i="1" dirty="0"/>
          </a:p>
          <a:p>
            <a:endParaRPr lang="ru-RU" sz="2400" dirty="0"/>
          </a:p>
          <a:p>
            <a:r>
              <a:rPr lang="ru-RU" sz="2400" dirty="0" smtClean="0"/>
              <a:t>- </a:t>
            </a:r>
            <a:r>
              <a:rPr lang="ru-RU" sz="2400" dirty="0"/>
              <a:t>нарушения, связанные с нормативными правовыми актами субъектов Российской Федерации (далее – НПА), регламентирующими включение в реестр поставщиков социальных услуг </a:t>
            </a:r>
            <a:r>
              <a:rPr lang="ru-RU" sz="2400" dirty="0" smtClean="0"/>
              <a:t>(ст. 15 № 135-ФЗ) </a:t>
            </a:r>
            <a:endParaRPr lang="ru-RU" sz="2400" dirty="0"/>
          </a:p>
          <a:p>
            <a:pPr algn="just"/>
            <a:r>
              <a:rPr lang="ru-RU" sz="2400" dirty="0"/>
              <a:t>- нарушения, связанные с НПА, регламентирующими предоставление субсидий, в том числе порядок конкурсного отбора в части требований к участникам такого отбора на право получение субсидий поставщиками социальных услуг (ст. 15 № 135-ФЗ) </a:t>
            </a:r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8361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296307" y="537269"/>
            <a:ext cx="89651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/>
              <a:t>Также Управлением был проведен анализ типовых нарушений в сфере социальных услуг. К таковым отнесены:</a:t>
            </a:r>
          </a:p>
          <a:p>
            <a:pPr algn="just"/>
            <a:endParaRPr lang="ru-RU" sz="2400" b="1" i="1" dirty="0"/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нарушения </a:t>
            </a:r>
            <a:r>
              <a:rPr lang="ru-RU" sz="2400" dirty="0"/>
              <a:t>на конкурсных отборах на право получения субсидий поставщиками социальных услуг (сжатые сроки опубликования, иное) 	</a:t>
            </a:r>
            <a:r>
              <a:rPr lang="ru-RU" sz="2400" dirty="0" smtClean="0"/>
              <a:t>(ст. 17 № 135-ФЗ)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подача </a:t>
            </a:r>
            <a:r>
              <a:rPr lang="ru-RU" sz="2400" dirty="0"/>
              <a:t>заявлений органами власти (местного самоуправления) о даче согласия на предоставление преференций по пункту 10 части 1 статьи 10 Закона о защите конкуренции на цели, не связанные с социальным обеспечением </a:t>
            </a:r>
            <a:r>
              <a:rPr lang="ru-RU" sz="2400" dirty="0" smtClean="0"/>
              <a:t>(ст. 19 №135-ФЗ)</a:t>
            </a:r>
            <a:endParaRPr lang="ru-RU" sz="2400" dirty="0"/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непринятие </a:t>
            </a:r>
            <a:r>
              <a:rPr lang="ru-RU" sz="2400" dirty="0"/>
              <a:t>мер к возвращению имущества, используемого получателем преференции в целях социального обеспечения населения не по целевому назначению (субаренда) 	</a:t>
            </a:r>
          </a:p>
          <a:p>
            <a:pPr marL="342900" indent="-342900" algn="just">
              <a:buFontTx/>
              <a:buChar char="-"/>
            </a:pPr>
            <a:endParaRPr lang="ru-RU" sz="2400" dirty="0"/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3751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39004" y="123570"/>
            <a:ext cx="2251426" cy="947582"/>
          </a:xfrm>
          <a:prstGeom prst="rect">
            <a:avLst/>
          </a:prstGeom>
        </p:spPr>
      </p:pic>
      <p:sp>
        <p:nvSpPr>
          <p:cNvPr id="33" name="Заголовок 1"/>
          <p:cNvSpPr txBox="1">
            <a:spLocks/>
          </p:cNvSpPr>
          <p:nvPr/>
        </p:nvSpPr>
        <p:spPr>
          <a:xfrm>
            <a:off x="1468166" y="310065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  <a:p>
            <a:pPr algn="ctr"/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7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282700" y="787400"/>
            <a:ext cx="10274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П</a:t>
            </a:r>
            <a:r>
              <a:rPr lang="ru-RU" sz="2400" dirty="0" smtClean="0"/>
              <a:t>равовые</a:t>
            </a:r>
            <a:r>
              <a:rPr lang="ru-RU" sz="2400" dirty="0"/>
              <a:t>, организационные и экономические основы социального обслуживания граждан в Российской </a:t>
            </a:r>
            <a:r>
              <a:rPr lang="ru-RU" sz="2400" dirty="0" smtClean="0"/>
              <a:t>Федерации определены в Федеральном законе </a:t>
            </a:r>
            <a:r>
              <a:rPr lang="ru-RU" sz="2400" dirty="0"/>
              <a:t>от 28.12.2013 </a:t>
            </a:r>
            <a:r>
              <a:rPr lang="ru-RU" sz="2400" dirty="0" smtClean="0"/>
              <a:t>№ 442-ФЗ  "</a:t>
            </a:r>
            <a:r>
              <a:rPr lang="ru-RU" sz="2400" dirty="0"/>
              <a:t>Об основах социального обслуживания граждан в Российской </a:t>
            </a:r>
            <a:r>
              <a:rPr lang="ru-RU" sz="2400" dirty="0" smtClean="0"/>
              <a:t>Федерации«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Статьей 25 Закона № 442-ФЗ предусмотрен </a:t>
            </a:r>
            <a:r>
              <a:rPr lang="ru-RU" sz="2400" b="1" i="1" dirty="0" smtClean="0"/>
              <a:t>Реестр поставщиков социальных услуг (далее – Реестр). 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6782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282700" y="787400"/>
            <a:ext cx="896517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i="1" dirty="0" smtClean="0"/>
              <a:t>Зачем нужен Реестр ?</a:t>
            </a:r>
          </a:p>
          <a:p>
            <a:endParaRPr lang="ru-RU" sz="2200" dirty="0"/>
          </a:p>
          <a:p>
            <a:pPr algn="just"/>
            <a:r>
              <a:rPr lang="ru-RU" sz="2200" dirty="0" smtClean="0">
                <a:solidFill>
                  <a:srgbClr val="1A6058"/>
                </a:solidFill>
              </a:rPr>
              <a:t>Согласно части 8 статьи 30 Закона № 442-ФЗ </a:t>
            </a:r>
            <a:r>
              <a:rPr lang="ru-RU" sz="2200" dirty="0">
                <a:solidFill>
                  <a:srgbClr val="1A6058"/>
                </a:solidFill>
              </a:rPr>
              <a:t>е</a:t>
            </a:r>
            <a:r>
              <a:rPr lang="ru-RU" sz="2400" dirty="0" smtClean="0">
                <a:solidFill>
                  <a:srgbClr val="1A6058"/>
                </a:solidFill>
              </a:rPr>
              <a:t>сли </a:t>
            </a:r>
            <a:r>
              <a:rPr lang="ru-RU" sz="2400" dirty="0">
                <a:solidFill>
                  <a:srgbClr val="1A6058"/>
                </a:solidFill>
              </a:rPr>
              <a:t>гражданин получает социальные услуги, предусмотренные индивидуальной программой, у поставщика или поставщиков социальных услуг, которые включены в реестр поставщиков социальных услуг субъекта Российской Федерации, но не участвуют в выполнении государственного задания (заказа), поставщику или поставщикам социальных услуг выплачивается компенсация в </a:t>
            </a:r>
            <a:r>
              <a:rPr lang="ru-RU" sz="2400" dirty="0">
                <a:solidFill>
                  <a:srgbClr val="1A6058"/>
                </a:solidFill>
                <a:hlinkClick r:id="rId2"/>
              </a:rPr>
              <a:t>размере и в порядке, которые определяются нормативными правовыми актами субъекта Российской Федерации.</a:t>
            </a:r>
          </a:p>
          <a:p>
            <a:endParaRPr lang="ru-RU" sz="2200" dirty="0" smtClean="0"/>
          </a:p>
          <a:p>
            <a:r>
              <a:rPr lang="ru-RU" sz="2200" dirty="0" smtClean="0"/>
              <a:t>Таким образом, нахождение в Реестре дает право поставщику социальных услуг  на получение компенсации в установленных НПА субъектами размерах и порядке.</a:t>
            </a:r>
            <a:endParaRPr lang="ru-RU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1579261" y="1441511"/>
            <a:ext cx="9436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20970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282700" y="787400"/>
            <a:ext cx="896517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Региональные НПА, регламентирующие субсидии/компенсации поставщикам социальных услуг из бюджета: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/>
              <a:t>Постановление </a:t>
            </a:r>
            <a:r>
              <a:rPr lang="ru-RU" sz="2200" dirty="0"/>
              <a:t>Правительства Новгородской области от 24.12.2014 </a:t>
            </a:r>
            <a:r>
              <a:rPr lang="ru-RU" sz="2200" dirty="0" smtClean="0"/>
              <a:t>№ </a:t>
            </a:r>
            <a:r>
              <a:rPr lang="ru-RU" sz="2200" dirty="0"/>
              <a:t>643 (ред. от 21.01.2019) </a:t>
            </a:r>
            <a:r>
              <a:rPr lang="ru-RU" sz="2200" dirty="0" smtClean="0"/>
              <a:t>«О </a:t>
            </a:r>
            <a:r>
              <a:rPr lang="ru-RU" sz="2200" dirty="0"/>
              <a:t>Порядке выплаты </a:t>
            </a:r>
            <a:r>
              <a:rPr lang="ru-RU" sz="2200" b="1" dirty="0"/>
              <a:t>компенсации за оказание социальных услуг</a:t>
            </a:r>
            <a:r>
              <a:rPr lang="ru-RU" sz="2200" dirty="0"/>
              <a:t>, предусмотренных индивидуальной программой предоставления социальных услуг, </a:t>
            </a:r>
            <a:r>
              <a:rPr lang="ru-RU" sz="2200" b="1" dirty="0"/>
              <a:t>поставщику социальных услуг</a:t>
            </a:r>
            <a:r>
              <a:rPr lang="ru-RU" sz="2200" dirty="0"/>
              <a:t>, который включен в реестр поставщиков социальных услуг Новгородской области, но </a:t>
            </a:r>
            <a:r>
              <a:rPr lang="ru-RU" sz="2200" b="1" dirty="0"/>
              <a:t>не участвует в выполнении государственного задания</a:t>
            </a:r>
            <a:r>
              <a:rPr lang="ru-RU" sz="2200" dirty="0"/>
              <a:t> (заказа), и определения ее </a:t>
            </a:r>
            <a:r>
              <a:rPr lang="ru-RU" sz="2200" dirty="0" smtClean="0"/>
              <a:t>размера» (далее - Порядок № 643)</a:t>
            </a:r>
          </a:p>
          <a:p>
            <a:pPr marL="342900" indent="-342900" algn="just">
              <a:buFontTx/>
              <a:buChar char="-"/>
            </a:pPr>
            <a:r>
              <a:rPr lang="ru-RU" sz="2200" dirty="0"/>
              <a:t>Постановление Правительства Новгородской области от 27.04.2018 N 174 </a:t>
            </a:r>
            <a:r>
              <a:rPr lang="ru-RU" sz="2200" dirty="0" smtClean="0"/>
              <a:t>"</a:t>
            </a:r>
            <a:r>
              <a:rPr lang="ru-RU" sz="2200" dirty="0"/>
              <a:t>Об утверждении Порядка предоставления в 2018 - 2025 годах субсидий </a:t>
            </a:r>
            <a:r>
              <a:rPr lang="ru-RU" sz="2200" b="1" dirty="0"/>
              <a:t>негосударственным некоммерческим организациям </a:t>
            </a:r>
            <a:r>
              <a:rPr lang="ru-RU" sz="2200" dirty="0"/>
              <a:t>социального обслуживания, предоставляющим социальные </a:t>
            </a:r>
            <a:r>
              <a:rPr lang="ru-RU" sz="2200" dirty="0" smtClean="0"/>
              <a:t>услуги (</a:t>
            </a:r>
            <a:r>
              <a:rPr lang="ru-RU" sz="2200" dirty="0"/>
              <a:t>далее - </a:t>
            </a:r>
            <a:r>
              <a:rPr lang="ru-RU" sz="2200" dirty="0" smtClean="0"/>
              <a:t>Порядок № 174)</a:t>
            </a:r>
            <a:endParaRPr lang="ru-RU" sz="2200" dirty="0"/>
          </a:p>
          <a:p>
            <a:pPr marL="342900" indent="-342900">
              <a:buFontTx/>
              <a:buChar char="-"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24914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419348" y="1390650"/>
            <a:ext cx="1600200" cy="819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6191249" y="1676400"/>
            <a:ext cx="1600200" cy="819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8572500" y="3415128"/>
            <a:ext cx="1600200" cy="819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66750" y="971550"/>
            <a:ext cx="2362200" cy="723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69645" y="866775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Включение в реестр поставщиков </a:t>
            </a:r>
            <a:r>
              <a:rPr lang="ru-RU" dirty="0" err="1" smtClean="0"/>
              <a:t>соцуслуг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904875" y="827990"/>
            <a:ext cx="2362200" cy="723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249101" y="971550"/>
            <a:ext cx="2971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Оказание социальных услуг по получателям из регистра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138158" y="1581447"/>
            <a:ext cx="2971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Подача документов для получения компенсации за оказание </a:t>
            </a:r>
            <a:r>
              <a:rPr lang="ru-RU" dirty="0" err="1" smtClean="0"/>
              <a:t>соц.услуг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138157" y="4821463"/>
            <a:ext cx="2971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Фактическое получение компенсации (субсидии)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314450" y="3024603"/>
            <a:ext cx="48767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Процесс получения субсидии по </a:t>
            </a:r>
            <a:r>
              <a:rPr lang="ru-RU" sz="2400" b="1" dirty="0" smtClean="0"/>
              <a:t>Порядку № 643 </a:t>
            </a:r>
            <a:r>
              <a:rPr lang="ru-RU" sz="2400" dirty="0" smtClean="0"/>
              <a:t>(все поставщики социальных услуг, </a:t>
            </a:r>
            <a:r>
              <a:rPr lang="ru-RU" sz="2400" u="sng" dirty="0" smtClean="0"/>
              <a:t>за </a:t>
            </a:r>
            <a:r>
              <a:rPr lang="ru-RU" sz="2400" u="sng" dirty="0"/>
              <a:t>исключением государственных</a:t>
            </a:r>
            <a:r>
              <a:rPr lang="ru-RU" sz="2400" dirty="0"/>
              <a:t> (муниципальных</a:t>
            </a:r>
            <a:r>
              <a:rPr lang="ru-RU" sz="2400" dirty="0" smtClean="0"/>
              <a:t>) учреждений). Сначала оказание услуг – далее получение субсидии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1644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419348" y="1390650"/>
            <a:ext cx="1600200" cy="819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6191249" y="1676400"/>
            <a:ext cx="1600200" cy="819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8572500" y="3415128"/>
            <a:ext cx="1600200" cy="819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66750" y="971550"/>
            <a:ext cx="2362200" cy="723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69645" y="866775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Включение в реестр поставщиков </a:t>
            </a:r>
            <a:r>
              <a:rPr lang="ru-RU" dirty="0" err="1" smtClean="0"/>
              <a:t>соцуслуг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904875" y="827990"/>
            <a:ext cx="2362200" cy="723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249101" y="971550"/>
            <a:ext cx="2971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Участие в конкурсном отборе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138158" y="1581447"/>
            <a:ext cx="29718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Победа в конкурсном отборе / (либо единственный участник – в таком случае конкурс не проводится)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138157" y="5020409"/>
            <a:ext cx="2971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Фактическое получение субсидии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116965" y="2712879"/>
            <a:ext cx="48767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Процесс получения субсидии по </a:t>
            </a:r>
            <a:r>
              <a:rPr lang="ru-RU" sz="2400" b="1" dirty="0" smtClean="0"/>
              <a:t>Порядку № 174 </a:t>
            </a:r>
            <a:r>
              <a:rPr lang="ru-RU" sz="2400" dirty="0" smtClean="0"/>
              <a:t>(ТОЛЬКО (!) </a:t>
            </a:r>
            <a:r>
              <a:rPr lang="ru-RU" sz="2400" b="1" u="sng" dirty="0" smtClean="0"/>
              <a:t>негосударственным</a:t>
            </a:r>
            <a:r>
              <a:rPr lang="ru-RU" sz="2400" dirty="0" smtClean="0"/>
              <a:t> </a:t>
            </a:r>
            <a:r>
              <a:rPr lang="ru-RU" sz="2400" b="1" u="sng" dirty="0" smtClean="0"/>
              <a:t>некоммерческим</a:t>
            </a:r>
            <a:r>
              <a:rPr lang="ru-RU" sz="2400" b="1" dirty="0" smtClean="0"/>
              <a:t>  </a:t>
            </a:r>
          </a:p>
          <a:p>
            <a:pPr algn="just"/>
            <a:r>
              <a:rPr lang="ru-RU" sz="2400" dirty="0" smtClean="0"/>
              <a:t>(</a:t>
            </a:r>
            <a:r>
              <a:rPr lang="ru-RU" sz="2400" dirty="0"/>
              <a:t>за исключением </a:t>
            </a:r>
            <a:r>
              <a:rPr lang="ru-RU" sz="2400" dirty="0" smtClean="0"/>
              <a:t> </a:t>
            </a:r>
            <a:r>
              <a:rPr lang="ru-RU" sz="2400" dirty="0"/>
              <a:t>исполнителей общественно полезных </a:t>
            </a:r>
            <a:r>
              <a:rPr lang="ru-RU" sz="2400" dirty="0" smtClean="0"/>
              <a:t>услуг)</a:t>
            </a:r>
          </a:p>
          <a:p>
            <a:pPr algn="just"/>
            <a:r>
              <a:rPr lang="ru-RU" sz="2400" dirty="0" smtClean="0"/>
              <a:t>Сначала субсидия – далее услуги.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16" name="Стрелка вправо 15"/>
          <p:cNvSpPr/>
          <p:nvPr/>
        </p:nvSpPr>
        <p:spPr>
          <a:xfrm rot="10800000">
            <a:off x="7338057" y="5793125"/>
            <a:ext cx="1600200" cy="819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600197" y="602054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Оказание социальных услуг получателям из регистра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8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282700" y="787400"/>
            <a:ext cx="896517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/>
              <a:t>Основные нарушения в сфере социальных услуг выявляются антимонопольными органами именно в части нормативных правовых актов, связанных с доступом в Реестр.</a:t>
            </a:r>
            <a:endParaRPr lang="ru-RU" sz="2600" dirty="0"/>
          </a:p>
          <a:p>
            <a:endParaRPr lang="ru-RU" sz="2200" dirty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04778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009999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239157" y="801915"/>
            <a:ext cx="896517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СПРАВОЧНО</a:t>
            </a:r>
          </a:p>
          <a:p>
            <a:endParaRPr lang="ru-RU" sz="2400" dirty="0"/>
          </a:p>
          <a:p>
            <a:pPr algn="just"/>
            <a:r>
              <a:rPr lang="ru-RU" sz="2400" dirty="0" smtClean="0"/>
              <a:t>ФАС </a:t>
            </a:r>
            <a:r>
              <a:rPr lang="ru-RU" sz="2400" dirty="0"/>
              <a:t>России совместно с Агентством стратегических инициатив провела анкетирование поставщиков социальных услуг для выявления и последующего устранения барьеров, встающих перед негосударственными организациями на этапе входа на рынки </a:t>
            </a:r>
            <a:r>
              <a:rPr lang="ru-RU" sz="2400" dirty="0" smtClean="0"/>
              <a:t>соц. обслуживания</a:t>
            </a:r>
            <a:r>
              <a:rPr lang="ru-RU" sz="2400" dirty="0"/>
              <a:t>. Основываясь на результатах, ведомство поручило территориальным органам провести анализ реализуемых и внедряемых во всех регионах страны нормативных правовых актов, регулирующих оказание социальных услуг поставщиками, на предмет соответствия антимонопольному законодательству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/>
          </a:p>
          <a:p>
            <a:pPr algn="just"/>
            <a:r>
              <a:rPr lang="en-US" sz="2400" dirty="0"/>
              <a:t>https://fas.gov.ru/news/31570</a:t>
            </a:r>
            <a:endParaRPr lang="ru-RU" sz="2400" dirty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61719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2920</TotalTime>
  <Words>1142</Words>
  <Application>Microsoft Office PowerPoint</Application>
  <PresentationFormat>Широкоэкранный</PresentationFormat>
  <Paragraphs>117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Боброва Елена Владимировна</dc:creator>
  <cp:lastModifiedBy>Аванесян Мигель Вячеславович</cp:lastModifiedBy>
  <cp:revision>449</cp:revision>
  <cp:lastPrinted>2020-11-13T13:14:39Z</cp:lastPrinted>
  <dcterms:created xsi:type="dcterms:W3CDTF">2020-04-23T11:23:29Z</dcterms:created>
  <dcterms:modified xsi:type="dcterms:W3CDTF">2021-11-30T16:10:21Z</dcterms:modified>
</cp:coreProperties>
</file>