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handoutMasterIdLst>
    <p:handoutMasterId r:id="rId13"/>
  </p:handoutMasterIdLst>
  <p:sldIdLst>
    <p:sldId id="256" r:id="rId2"/>
    <p:sldId id="705" r:id="rId3"/>
    <p:sldId id="706" r:id="rId4"/>
    <p:sldId id="568" r:id="rId5"/>
    <p:sldId id="715" r:id="rId6"/>
    <p:sldId id="719" r:id="rId7"/>
    <p:sldId id="716" r:id="rId8"/>
    <p:sldId id="717" r:id="rId9"/>
    <p:sldId id="718" r:id="rId10"/>
    <p:sldId id="712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CC"/>
    <a:srgbClr val="CC3300"/>
    <a:srgbClr val="006600"/>
    <a:srgbClr val="993366"/>
    <a:srgbClr val="333399"/>
    <a:srgbClr val="003300"/>
    <a:srgbClr val="000099"/>
    <a:srgbClr val="FF9900"/>
    <a:srgbClr val="0066FF"/>
    <a:srgbClr val="FF5B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5" autoAdjust="0"/>
    <p:restoredTop sz="93860" autoAdjust="0"/>
  </p:normalViewPr>
  <p:slideViewPr>
    <p:cSldViewPr>
      <p:cViewPr>
        <p:scale>
          <a:sx n="82" d="100"/>
          <a:sy n="82" d="100"/>
        </p:scale>
        <p:origin x="-1536" y="-15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ru-RU" dirty="0"/>
              <a:t>Заседание расширенной коллегии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7662123-4BF9-49E6-A19A-8C902BFC7B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22DB179-9B5D-4167-8A3B-1F06299F7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09D3B-9434-4516-B0B3-623A154973F0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E0728-362D-47E2-AA5B-355B42F12231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F5348-9BD3-47AE-B93A-4EDBB4C041DD}" type="slidenum">
              <a:rPr lang="ru-RU" smtClean="0"/>
              <a:pPr/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46" descr="slayd_ti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47" descr="slayd_tit_dow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85AD0-5490-4173-AB65-AAF5A017D7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88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85F4F-9FD3-498D-84DC-A93AF8D8DC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F5060-DA0F-48A4-BB28-0B69BF594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3B5B3-2909-4BB5-85E9-066CB202FA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C5A9-6302-45EB-80C0-0ABFDF1EAF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7A88-A4C5-47CB-ACAF-88636E514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72D09-2143-47CC-8425-D02F19787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ED86B-E1EC-4061-B9A8-AD7DE9472D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6461-F4AD-4798-AA7D-2B167CDA6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1FBB-E7E9-42A2-ACE6-77C0FF972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05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392215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accent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BA6BEC0A-A077-477F-99E8-70DE71EC1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92216" name="Line 24"/>
          <p:cNvSpPr>
            <a:spLocks noChangeShapeType="1"/>
          </p:cNvSpPr>
          <p:nvPr userDrawn="1"/>
        </p:nvSpPr>
        <p:spPr bwMode="auto">
          <a:xfrm>
            <a:off x="609600" y="6553200"/>
            <a:ext cx="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pic>
        <p:nvPicPr>
          <p:cNvPr id="2054" name="Picture 26" descr="slayd_tit_dow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77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077"/>
          <p:cNvSpPr txBox="1">
            <a:spLocks noChangeArrowheads="1"/>
          </p:cNvSpPr>
          <p:nvPr/>
        </p:nvSpPr>
        <p:spPr bwMode="auto">
          <a:xfrm>
            <a:off x="3348038" y="5573713"/>
            <a:ext cx="2808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sz="1600" dirty="0">
                <a:solidFill>
                  <a:srgbClr val="006666"/>
                </a:solidFill>
              </a:rPr>
              <a:t>Великий Новгород</a:t>
            </a:r>
          </a:p>
        </p:txBody>
      </p:sp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755650" y="2636838"/>
            <a:ext cx="7443788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600" dirty="0">
                <a:solidFill>
                  <a:schemeClr val="accent2"/>
                </a:solidFill>
              </a:rPr>
              <a:t> 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3077" name="Text Box 3080"/>
          <p:cNvSpPr txBox="1">
            <a:spLocks noChangeArrowheads="1"/>
          </p:cNvSpPr>
          <p:nvPr/>
        </p:nvSpPr>
        <p:spPr bwMode="auto">
          <a:xfrm>
            <a:off x="0" y="2636838"/>
            <a:ext cx="8964613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buFontTx/>
              <a:buNone/>
              <a:defRPr/>
            </a:pPr>
            <a:endParaRPr lang="ru-RU" sz="35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r">
              <a:spcBef>
                <a:spcPts val="0"/>
              </a:spcBef>
              <a:buFontTx/>
              <a:buNone/>
              <a:defRPr/>
            </a:pPr>
            <a:r>
              <a:rPr lang="ru-RU" sz="3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Результаты контроля за соблюдением антимонопольного законодательства </a:t>
            </a:r>
          </a:p>
          <a:p>
            <a:pPr algn="r">
              <a:spcBef>
                <a:spcPts val="0"/>
              </a:spcBef>
              <a:buFontTx/>
              <a:buNone/>
              <a:defRPr/>
            </a:pPr>
            <a:r>
              <a:rPr lang="ru-RU" sz="3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 </a:t>
            </a:r>
            <a:r>
              <a:rPr lang="ru-RU" sz="3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 </a:t>
            </a:r>
            <a:r>
              <a:rPr lang="ru-RU" sz="3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квартал </a:t>
            </a:r>
            <a:r>
              <a:rPr lang="ru-RU" sz="3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2019 </a:t>
            </a:r>
            <a:r>
              <a:rPr lang="ru-RU" sz="3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года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ru-RU" sz="35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  <a:br>
              <a:rPr lang="ru-RU" sz="35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ru-RU" sz="3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4101" name="Рисунок 4" descr="logotyp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236538"/>
            <a:ext cx="2916237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Прямоугольник 6"/>
          <p:cNvSpPr>
            <a:spLocks noChangeArrowheads="1"/>
          </p:cNvSpPr>
          <p:nvPr/>
        </p:nvSpPr>
        <p:spPr bwMode="auto">
          <a:xfrm>
            <a:off x="1692275" y="1628775"/>
            <a:ext cx="712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buFontTx/>
              <a:buNone/>
            </a:pPr>
            <a:r>
              <a:rPr lang="ru-RU" sz="24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НОВГОРОДСКОЙ ОБЛАСТИ</a:t>
            </a:r>
            <a:endParaRPr lang="en-US" sz="24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Содержимое 4" descr="&amp;Scy;&amp;pcy;&amp;acy;&amp;scy;&amp;icy;&amp;bcy;&amp;ocy; &amp;zcy;&amp;acy; &amp;vcy;&amp;ncy;&amp;icy;&amp;mcy;&amp;acy;&amp;ncy;&amp;icy;&amp;iecy; &amp;kcy;&amp;acy;&amp;rcy;&amp;tcy;&amp;icy;&amp;ncy;&amp;kcy;&amp;i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33375"/>
            <a:ext cx="9144000" cy="65246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80400" cy="10795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8080"/>
                </a:solidFill>
              </a:rPr>
              <a:t/>
            </a:r>
            <a:br>
              <a:rPr lang="ru-RU" sz="2400" b="1" dirty="0" smtClean="0">
                <a:solidFill>
                  <a:srgbClr val="008080"/>
                </a:solidFill>
              </a:rPr>
            </a:br>
            <a:r>
              <a:rPr lang="ru-RU" sz="2400" b="1" dirty="0" smtClean="0">
                <a:solidFill>
                  <a:srgbClr val="008080"/>
                </a:solidFill>
              </a:rPr>
              <a:t/>
            </a:r>
            <a:br>
              <a:rPr lang="ru-RU" sz="2400" b="1" dirty="0" smtClean="0">
                <a:solidFill>
                  <a:srgbClr val="008080"/>
                </a:solidFill>
              </a:rPr>
            </a:br>
            <a:r>
              <a:rPr lang="ru-RU" sz="2400" b="1" dirty="0" smtClean="0">
                <a:solidFill>
                  <a:srgbClr val="008080"/>
                </a:solidFill>
              </a:rPr>
              <a:t>Выявление и пресечение нарушений Федерального закона от 26.07.2006 № 135-ФЗ «О защите конкуренции» (далее - Закон о защите конкуренции)</a:t>
            </a:r>
            <a:br>
              <a:rPr lang="ru-RU" sz="2400" b="1" dirty="0" smtClean="0">
                <a:solidFill>
                  <a:srgbClr val="008080"/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2200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184775"/>
          </a:xfrm>
        </p:spPr>
        <p:txBody>
          <a:bodyPr/>
          <a:lstStyle/>
          <a:p>
            <a:pPr marL="3456000">
              <a:spcBef>
                <a:spcPts val="1200"/>
              </a:spcBef>
              <a:defRPr/>
            </a:pPr>
            <a:endParaRPr lang="ru-RU" sz="600" b="1" dirty="0" smtClean="0">
              <a:solidFill>
                <a:srgbClr val="C00000"/>
              </a:solidFill>
            </a:endParaRPr>
          </a:p>
          <a:p>
            <a:pPr marL="3456000">
              <a:spcBef>
                <a:spcPts val="1200"/>
              </a:spcBef>
              <a:defRPr/>
            </a:pPr>
            <a:r>
              <a:rPr lang="ru-RU" sz="2000" b="1" dirty="0" smtClean="0">
                <a:solidFill>
                  <a:srgbClr val="000099"/>
                </a:solidFill>
              </a:rPr>
              <a:t>Результаты рассмотрения обращений граждан и юридических лиц в 1 квартале 2019 года</a:t>
            </a:r>
          </a:p>
          <a:p>
            <a:pPr marL="3456000">
              <a:spcBef>
                <a:spcPct val="0"/>
              </a:spcBef>
              <a:defRPr/>
            </a:pPr>
            <a:endParaRPr lang="ru-RU" sz="1200" b="1" dirty="0" smtClean="0">
              <a:solidFill>
                <a:srgbClr val="C00000"/>
              </a:solidFill>
            </a:endParaRPr>
          </a:p>
          <a:p>
            <a:pPr marL="345600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Всего поступило 53 обращения, по результатам рассмотрения которых:</a:t>
            </a:r>
          </a:p>
          <a:p>
            <a:pPr marL="3600000" algn="just">
              <a:spcBef>
                <a:spcPts val="0"/>
              </a:spcBef>
              <a:defRPr/>
            </a:pPr>
            <a:r>
              <a:rPr lang="ru-RU" sz="1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- выдано </a:t>
            </a:r>
            <a:r>
              <a:rPr lang="ru-RU" sz="19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</a:t>
            </a:r>
            <a:r>
              <a:rPr lang="ru-RU" sz="1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предупреждение о</a:t>
            </a:r>
          </a:p>
          <a:p>
            <a:pPr marL="3600000" algn="just">
              <a:spcBef>
                <a:spcPts val="0"/>
              </a:spcBef>
              <a:defRPr/>
            </a:pPr>
            <a:r>
              <a:rPr lang="ru-RU" sz="1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прекращении действий, нарушающих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1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антимонопольное законодательство,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900" dirty="0" smtClean="0">
                <a:solidFill>
                  <a:srgbClr val="0000CC"/>
                </a:solidFill>
              </a:rPr>
              <a:t>- возбуждено </a:t>
            </a:r>
            <a:r>
              <a:rPr lang="ru-RU" sz="1900" b="1" dirty="0" smtClean="0">
                <a:solidFill>
                  <a:srgbClr val="0000CC"/>
                </a:solidFill>
              </a:rPr>
              <a:t>1 </a:t>
            </a:r>
            <a:r>
              <a:rPr lang="ru-RU" sz="1900" dirty="0" smtClean="0">
                <a:solidFill>
                  <a:srgbClr val="0000CC"/>
                </a:solidFill>
              </a:rPr>
              <a:t>дело о нарушении антимонопольного законодательства,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900" dirty="0" smtClean="0">
                <a:solidFill>
                  <a:srgbClr val="FF9900"/>
                </a:solidFill>
              </a:rPr>
              <a:t>- по </a:t>
            </a:r>
            <a:r>
              <a:rPr lang="ru-RU" sz="1900" b="1" dirty="0" smtClean="0">
                <a:solidFill>
                  <a:srgbClr val="FF9900"/>
                </a:solidFill>
              </a:rPr>
              <a:t>25 </a:t>
            </a:r>
            <a:r>
              <a:rPr lang="ru-RU" sz="1900" dirty="0" smtClean="0">
                <a:solidFill>
                  <a:srgbClr val="FF9900"/>
                </a:solidFill>
              </a:rPr>
              <a:t>обращениям приняты решения об отказе в возбуждении дела о нарушении антимонопольного законодательства,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900" dirty="0" smtClean="0"/>
              <a:t>- по </a:t>
            </a:r>
            <a:r>
              <a:rPr lang="ru-RU" sz="1900" b="1" dirty="0" smtClean="0"/>
              <a:t>14 </a:t>
            </a:r>
            <a:r>
              <a:rPr lang="ru-RU" sz="1900" dirty="0" smtClean="0"/>
              <a:t>обращениям направлены разъяснения либо обращения перенаправлены на рассмотрение в иные органы власти по подведомственности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900" dirty="0" smtClean="0">
                <a:solidFill>
                  <a:srgbClr val="993366"/>
                </a:solidFill>
              </a:rPr>
              <a:t>- по </a:t>
            </a:r>
            <a:r>
              <a:rPr lang="ru-RU" sz="1900" b="1" dirty="0" smtClean="0">
                <a:solidFill>
                  <a:srgbClr val="993366"/>
                </a:solidFill>
              </a:rPr>
              <a:t>12 </a:t>
            </a:r>
            <a:r>
              <a:rPr lang="ru-RU" sz="1900" dirty="0" smtClean="0">
                <a:solidFill>
                  <a:srgbClr val="993366"/>
                </a:solidFill>
              </a:rPr>
              <a:t>обращениям антимонопольное расследование не завершено.</a:t>
            </a:r>
          </a:p>
          <a:p>
            <a:pPr algn="just">
              <a:spcBef>
                <a:spcPts val="0"/>
              </a:spcBef>
              <a:defRPr/>
            </a:pPr>
            <a:endParaRPr lang="ru-RU" sz="2000" dirty="0" smtClean="0"/>
          </a:p>
          <a:p>
            <a:pPr>
              <a:spcBef>
                <a:spcPts val="0"/>
              </a:spcBef>
              <a:defRPr/>
            </a:pPr>
            <a:endParaRPr lang="ru-RU" sz="1900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AF01B2-69A9-4E80-860C-073F1A473453}" type="slidenum">
              <a:rPr lang="en-US" smtClean="0"/>
              <a:pPr/>
              <a:t>2</a:t>
            </a:fld>
            <a:endParaRPr lang="en-US" dirty="0" smtClean="0"/>
          </a:p>
        </p:txBody>
      </p:sp>
      <p:pic>
        <p:nvPicPr>
          <p:cNvPr id="5125" name="Рисунок 6" descr="http://minjust.ru/sites/default/files/a62521aeaab5f936995ffc36b36cf078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28803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80400" cy="10795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8080"/>
                </a:solidFill>
              </a:rPr>
              <a:t/>
            </a:r>
            <a:br>
              <a:rPr lang="ru-RU" sz="2400" b="1" dirty="0" smtClean="0">
                <a:solidFill>
                  <a:srgbClr val="008080"/>
                </a:solidFill>
              </a:rPr>
            </a:br>
            <a:r>
              <a:rPr lang="ru-RU" sz="2400" b="1" dirty="0" smtClean="0">
                <a:solidFill>
                  <a:srgbClr val="008080"/>
                </a:solidFill>
              </a:rPr>
              <a:t/>
            </a:r>
            <a:br>
              <a:rPr lang="ru-RU" sz="2400" b="1" dirty="0" smtClean="0">
                <a:solidFill>
                  <a:srgbClr val="008080"/>
                </a:solidFill>
              </a:rPr>
            </a:br>
            <a:r>
              <a:rPr lang="ru-RU" sz="2200" b="1" dirty="0" smtClean="0">
                <a:solidFill>
                  <a:srgbClr val="008080"/>
                </a:solidFill>
              </a:rPr>
              <a:t>Выявление и пресечение нарушений Федерального закона от 26.07.2006 № 135-ФЗ «О защите конкуренции» (далее - Закон о защите конкуренции)</a:t>
            </a:r>
            <a:br>
              <a:rPr lang="ru-RU" sz="2200" b="1" dirty="0" smtClean="0">
                <a:solidFill>
                  <a:srgbClr val="008080"/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2200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351837" cy="5184775"/>
          </a:xfrm>
        </p:spPr>
        <p:txBody>
          <a:bodyPr/>
          <a:lstStyle/>
          <a:p>
            <a:pPr algn="ctr">
              <a:spcBef>
                <a:spcPct val="0"/>
              </a:spcBef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В 1 квартале 2019 года:</a:t>
            </a:r>
          </a:p>
          <a:p>
            <a:pPr algn="just">
              <a:spcBef>
                <a:spcPts val="600"/>
              </a:spcBef>
            </a:pPr>
            <a:r>
              <a:rPr lang="ru-RU" sz="1900" dirty="0" smtClean="0">
                <a:solidFill>
                  <a:srgbClr val="0000CC"/>
                </a:solidFill>
              </a:rPr>
              <a:t>- всего по результатам плановых выездных проверок, проведенных инициативных антимонопольных расследований,  рассмотрения обращений возбуждено </a:t>
            </a:r>
            <a:r>
              <a:rPr lang="ru-RU" sz="1900" b="1" dirty="0" smtClean="0">
                <a:solidFill>
                  <a:srgbClr val="0000CC"/>
                </a:solidFill>
              </a:rPr>
              <a:t>2 </a:t>
            </a:r>
            <a:r>
              <a:rPr lang="ru-RU" sz="1900" dirty="0" smtClean="0">
                <a:solidFill>
                  <a:srgbClr val="0000CC"/>
                </a:solidFill>
              </a:rPr>
              <a:t>дела о  нарушении антимонопольного законодательства </a:t>
            </a:r>
            <a:r>
              <a:rPr lang="ru-RU" sz="1500" i="1" dirty="0" smtClean="0">
                <a:solidFill>
                  <a:srgbClr val="0000CC"/>
                </a:solidFill>
              </a:rPr>
              <a:t>(в отношении ООО «Экосити» (ст. 10) и в отношении Правительства Новгородской области, Администрации Губернатора Новгородской области и  ОГАУ «Агентство информационных коммуникаций» (ст. 16) </a:t>
            </a:r>
          </a:p>
          <a:p>
            <a:pPr algn="just">
              <a:spcBef>
                <a:spcPts val="600"/>
              </a:spcBef>
            </a:pPr>
            <a:r>
              <a:rPr lang="ru-RU" sz="1900" dirty="0" smtClean="0">
                <a:solidFill>
                  <a:srgbClr val="993366"/>
                </a:solidFill>
              </a:rPr>
              <a:t>- завершено рассмотрение </a:t>
            </a:r>
            <a:r>
              <a:rPr lang="ru-RU" sz="1900" b="1" dirty="0" smtClean="0">
                <a:solidFill>
                  <a:srgbClr val="993366"/>
                </a:solidFill>
              </a:rPr>
              <a:t>1 </a:t>
            </a:r>
            <a:r>
              <a:rPr lang="ru-RU" sz="1900" dirty="0" smtClean="0">
                <a:solidFill>
                  <a:srgbClr val="993366"/>
                </a:solidFill>
              </a:rPr>
              <a:t>дела о нарушении антимонопольного законодательства, возбужденного в 4 квартале 2018 года, </a:t>
            </a:r>
          </a:p>
          <a:p>
            <a:pPr algn="just">
              <a:spcBef>
                <a:spcPts val="600"/>
              </a:spcBef>
            </a:pPr>
            <a:r>
              <a:rPr lang="ru-RU" sz="1900" dirty="0" smtClean="0">
                <a:solidFill>
                  <a:schemeClr val="bg2">
                    <a:lumMod val="75000"/>
                  </a:schemeClr>
                </a:solidFill>
              </a:rPr>
              <a:t>- выдано </a:t>
            </a:r>
            <a:r>
              <a:rPr lang="ru-RU" sz="1900" b="1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ru-RU" sz="1900" dirty="0" smtClean="0">
                <a:solidFill>
                  <a:schemeClr val="bg2">
                    <a:lumMod val="75000"/>
                  </a:schemeClr>
                </a:solidFill>
              </a:rPr>
              <a:t> предупреждения о прекращении действий (бездействия), нарушающих АМЗ,</a:t>
            </a:r>
          </a:p>
          <a:p>
            <a:pPr algn="just">
              <a:spcBef>
                <a:spcPts val="600"/>
              </a:spcBef>
            </a:pPr>
            <a:r>
              <a:rPr lang="ru-RU" sz="1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- возбуждено и рассмотрено 3 дела</a:t>
            </a:r>
          </a:p>
          <a:p>
            <a:pPr algn="just">
              <a:spcBef>
                <a:spcPts val="0"/>
              </a:spcBef>
            </a:pPr>
            <a:r>
              <a:rPr lang="ru-RU" sz="1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об административных правонарушениях, </a:t>
            </a:r>
          </a:p>
          <a:p>
            <a:pPr algn="just">
              <a:spcBef>
                <a:spcPts val="600"/>
              </a:spcBef>
            </a:pPr>
            <a:endParaRPr lang="ru-RU" sz="600" dirty="0" smtClean="0"/>
          </a:p>
          <a:p>
            <a:pPr algn="just">
              <a:spcBef>
                <a:spcPts val="0"/>
              </a:spcBef>
            </a:pPr>
            <a:r>
              <a:rPr lang="ru-RU" sz="1900" dirty="0" smtClean="0"/>
              <a:t>- </a:t>
            </a:r>
            <a:r>
              <a:rPr lang="ru-RU" sz="1900" dirty="0" smtClean="0">
                <a:solidFill>
                  <a:schemeClr val="accent6"/>
                </a:solidFill>
              </a:rPr>
              <a:t>рассмотрено </a:t>
            </a:r>
            <a:r>
              <a:rPr lang="ru-RU" sz="1900" b="1" dirty="0" smtClean="0">
                <a:solidFill>
                  <a:schemeClr val="accent6"/>
                </a:solidFill>
              </a:rPr>
              <a:t>123 </a:t>
            </a:r>
            <a:r>
              <a:rPr lang="ru-RU" sz="1900" dirty="0" smtClean="0">
                <a:solidFill>
                  <a:schemeClr val="accent6"/>
                </a:solidFill>
              </a:rPr>
              <a:t>заявления </a:t>
            </a:r>
            <a:r>
              <a:rPr lang="ru-RU" sz="1900" dirty="0" smtClean="0"/>
              <a:t>органов </a:t>
            </a:r>
          </a:p>
          <a:p>
            <a:pPr algn="just">
              <a:spcBef>
                <a:spcPts val="0"/>
              </a:spcBef>
            </a:pPr>
            <a:r>
              <a:rPr lang="ru-RU" sz="1900" dirty="0" smtClean="0"/>
              <a:t>власти  о предоставлении преференций</a:t>
            </a:r>
          </a:p>
          <a:p>
            <a:pPr algn="just">
              <a:spcBef>
                <a:spcPts val="0"/>
              </a:spcBef>
            </a:pPr>
            <a:r>
              <a:rPr lang="ru-RU" sz="1900" dirty="0" smtClean="0"/>
              <a:t> хозяйствующим субъектам.</a:t>
            </a:r>
          </a:p>
          <a:p>
            <a:pPr algn="just">
              <a:spcBef>
                <a:spcPts val="600"/>
              </a:spcBef>
            </a:pPr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4086EB-936F-4ED8-91E9-878C85A3EB8D}" type="slidenum">
              <a:rPr lang="en-US" smtClean="0"/>
              <a:pPr/>
              <a:t>3</a:t>
            </a:fld>
            <a:endParaRPr lang="en-US" dirty="0" smtClean="0"/>
          </a:p>
        </p:txBody>
      </p:sp>
      <p:pic>
        <p:nvPicPr>
          <p:cNvPr id="6149" name="Рисунок 4" descr="http://moziru.com/images/geek-clipart-messy-office-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07634"/>
            <a:ext cx="2232471" cy="196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5D3077-6A92-4CE2-8122-17A3AD0096E3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351837" cy="6337300"/>
          </a:xfrm>
        </p:spPr>
        <p:txBody>
          <a:bodyPr/>
          <a:lstStyle/>
          <a:p>
            <a:pPr marL="1800000" eaLnBrk="1" hangingPunct="1">
              <a:lnSpc>
                <a:spcPct val="90000"/>
              </a:lnSpc>
              <a:defRPr/>
            </a:pPr>
            <a:r>
              <a:rPr lang="ru-RU" sz="2200" b="1" dirty="0" smtClean="0">
                <a:solidFill>
                  <a:srgbClr val="7030A0"/>
                </a:solidFill>
              </a:rPr>
              <a:t>Нарушение запрета органами власти на антиконкурентные акты и действия (бездействие) (статья 15 Закона о защите конкуренции)</a:t>
            </a:r>
          </a:p>
          <a:p>
            <a:pPr marL="0" algn="just">
              <a:spcBef>
                <a:spcPts val="0"/>
              </a:spcBef>
              <a:defRPr/>
            </a:pPr>
            <a:endParaRPr lang="ru-RU" sz="600" dirty="0" smtClean="0">
              <a:solidFill>
                <a:srgbClr val="0066FF"/>
              </a:solidFill>
            </a:endParaRPr>
          </a:p>
          <a:p>
            <a:pPr marL="0" algn="just"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rgbClr val="0066FF"/>
                </a:solidFill>
              </a:rPr>
              <a:t>В отчетном периоде органам власти выдано 4 предупреждения о прекращении нарушений части 1 стати 15 Закона о защите конкуренции, в том числе: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2</a:t>
            </a:r>
            <a:r>
              <a:rPr lang="ru-RU" sz="1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предупреждения выданы Министерству труда и социальной защиты населения Новгородской области.</a:t>
            </a:r>
          </a:p>
          <a:p>
            <a:pPr marL="1800000" algn="just">
              <a:spcBef>
                <a:spcPts val="0"/>
              </a:spcBef>
              <a:defRPr/>
            </a:pPr>
            <a:endParaRPr lang="ru-RU" sz="600" dirty="0" smtClean="0">
              <a:solidFill>
                <a:srgbClr val="0000CC"/>
              </a:solidFill>
            </a:endParaRPr>
          </a:p>
          <a:p>
            <a:pPr marL="1800000" algn="just">
              <a:spcBef>
                <a:spcPts val="0"/>
              </a:spcBef>
              <a:defRPr/>
            </a:pPr>
            <a:r>
              <a:rPr lang="ru-RU" sz="1700" dirty="0" smtClean="0">
                <a:solidFill>
                  <a:srgbClr val="0000CC"/>
                </a:solidFill>
              </a:rPr>
              <a:t>Министерством утверждены административные регламенты по предоставлению </a:t>
            </a:r>
            <a:r>
              <a:rPr lang="ru-RU" sz="1700" dirty="0" smtClean="0">
                <a:solidFill>
                  <a:srgbClr val="0000CC"/>
                </a:solidFill>
              </a:rPr>
              <a:t>государственных услуг </a:t>
            </a:r>
            <a:r>
              <a:rPr lang="ru-RU" sz="1700" dirty="0" smtClean="0">
                <a:solidFill>
                  <a:srgbClr val="0000CC"/>
                </a:solidFill>
              </a:rPr>
              <a:t>по возмещению расходов по установке телефона, по возмещению один раз в год расходов по проезду (туда и обратно) различными видами транспорта реабилитированным лицам. В форме заявления в соответствующей графе от заявителя требуется указать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1700" dirty="0" smtClean="0">
                <a:solidFill>
                  <a:srgbClr val="0000CC"/>
                </a:solidFill>
              </a:rPr>
              <a:t>кредитную организацию и лицевой счет, причем во втором случае  в схеме предоставления госуслуги в качестве такой кредитной организации указан «Сберегательный банк РФ».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1700" b="1" dirty="0" smtClean="0">
                <a:solidFill>
                  <a:srgbClr val="CC3300"/>
                </a:solidFill>
              </a:rPr>
              <a:t>При этом действующее законодательство не содержит ограничений по способу осуществления выплаты денежных средств в рамках обеспечения мер социальной поддержки отдельных категорий граждан.  </a:t>
            </a:r>
            <a:r>
              <a:rPr lang="ru-RU" sz="1600" dirty="0" smtClean="0">
                <a:solidFill>
                  <a:srgbClr val="006600"/>
                </a:solidFill>
              </a:rPr>
              <a:t>Услуги, связанные с данными выплатами (получение, доставка таких выплат), могут осуществлять, в частности, организации федеральной почтовой связи.</a:t>
            </a:r>
          </a:p>
        </p:txBody>
      </p:sp>
      <p:pic>
        <p:nvPicPr>
          <p:cNvPr id="7172" name="Рисунок 3" descr="https://million-wallpapers.ru/wallpapers/1/6/496712634801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9" y="404664"/>
            <a:ext cx="161292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s://social53.ru/image?file=/cms_data/distribcontent/public/426/%D0%BB%D0%BE%D0%B3%D0%BE%D1%82%D0%B8%D0%BF%20%D1%80%D0%BE%D0%B2%D0%BD%D1%8B%D0%B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96952"/>
            <a:ext cx="1653116" cy="1629969"/>
          </a:xfrm>
          <a:prstGeom prst="rect">
            <a:avLst/>
          </a:prstGeom>
          <a:noFill/>
          <a:ln>
            <a:solidFill>
              <a:srgbClr val="993366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5D3077-6A92-4CE2-8122-17A3AD0096E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0"/>
            <a:ext cx="8351837" cy="6337300"/>
          </a:xfrm>
        </p:spPr>
        <p:txBody>
          <a:bodyPr/>
          <a:lstStyle/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rgbClr val="7030A0"/>
                </a:solidFill>
              </a:rPr>
              <a:t>Нарушение запрета органами власти на антиконкурентные акты и действия (бездействие)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rgbClr val="7030A0"/>
                </a:solidFill>
              </a:rPr>
              <a:t> (статья 15 Закона о защите конкуренции)</a:t>
            </a:r>
          </a:p>
          <a:p>
            <a:pPr marL="1800000" algn="just">
              <a:spcBef>
                <a:spcPts val="0"/>
              </a:spcBef>
              <a:defRPr/>
            </a:pPr>
            <a:r>
              <a:rPr lang="ru-RU" sz="1700" dirty="0" smtClean="0">
                <a:solidFill>
                  <a:srgbClr val="C00000"/>
                </a:solidFill>
              </a:rPr>
              <a:t>Предупреждение № 3 от 01.03.2019 о прекращении действий, нарушающих часть 1 статьи 15 Закона о защите конкуренции, выдано Комитету по образованию Администрации Великого Новгорода.</a:t>
            </a:r>
          </a:p>
          <a:p>
            <a:pPr marL="1800000" algn="just">
              <a:spcBef>
                <a:spcPts val="0"/>
              </a:spcBef>
              <a:defRPr/>
            </a:pPr>
            <a:r>
              <a:rPr lang="ru-RU" sz="1700" dirty="0" smtClean="0"/>
              <a:t>В описании муниципальной услуги «Предоставление информации о текущей успеваемости учащегося,  ведение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1700" dirty="0" smtClean="0"/>
              <a:t>электронного дневника и электронного журнала успеваемости», исполнителем которой являлся Комитет, содержалась прямая ссылка на сайт коммерческой организации в качестве «адреса предоставления услуги в электронном виде».  При этом,  согласно действующему законодательству о государственных и муниципальных услугах,  в электронном виде государственные/муниципальные услуги оказываются лишь посредством определённых средств информационных-телекоммуникационных технологий,  включая Региональный и Единый портал государственных слуг.</a:t>
            </a:r>
          </a:p>
          <a:p>
            <a:pPr marL="0" algn="just">
              <a:spcBef>
                <a:spcPts val="0"/>
              </a:spcBef>
              <a:defRPr/>
            </a:pPr>
            <a:r>
              <a:rPr lang="ru-RU" sz="1700" dirty="0" smtClean="0">
                <a:solidFill>
                  <a:srgbClr val="00B050"/>
                </a:solidFill>
              </a:rPr>
              <a:t>Указание на сайт коммерческой организации на ЕГПУ как об «адресе предоставления муниципальной услуги в электронной форме» вводила потребителей услуг в заблуждение относительно статуса данной организации,  как единственного «официального» и исключительного субъекта,  при том,  что выбор систем учета успеваемости школьников (электронных дневников) 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1700" dirty="0" smtClean="0">
                <a:solidFill>
                  <a:srgbClr val="00B050"/>
                </a:solidFill>
              </a:rPr>
              <a:t> находится в ведении образовательных учреждений.</a:t>
            </a:r>
          </a:p>
          <a:p>
            <a:pPr marL="0" algn="just">
              <a:spcBef>
                <a:spcPts val="0"/>
              </a:spcBef>
              <a:defRPr/>
            </a:pPr>
            <a:endParaRPr lang="ru-RU" sz="1700" dirty="0" smtClean="0">
              <a:solidFill>
                <a:srgbClr val="C00000"/>
              </a:solidFill>
            </a:endParaRPr>
          </a:p>
        </p:txBody>
      </p:sp>
      <p:pic>
        <p:nvPicPr>
          <p:cNvPr id="5" name="logo_img" descr="http://vnovobr.ru/images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13681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Дневник.р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805264"/>
            <a:ext cx="2160240" cy="71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5D3077-6A92-4CE2-8122-17A3AD0096E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0"/>
            <a:ext cx="8351837" cy="6337300"/>
          </a:xfrm>
        </p:spPr>
        <p:txBody>
          <a:bodyPr/>
          <a:lstStyle/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rgbClr val="7030A0"/>
                </a:solidFill>
              </a:rPr>
              <a:t>Нарушение запрета органами власти на антиконкурентные акты и действия (бездействие)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rgbClr val="7030A0"/>
                </a:solidFill>
              </a:rPr>
              <a:t> (статья 15 Закона о защите конкуренции)</a:t>
            </a:r>
          </a:p>
          <a:p>
            <a:pPr marL="0" algn="just">
              <a:spcBef>
                <a:spcPts val="0"/>
              </a:spcBef>
              <a:defRPr/>
            </a:pPr>
            <a:endParaRPr lang="ru-RU" sz="600" dirty="0" smtClean="0">
              <a:solidFill>
                <a:srgbClr val="0066FF"/>
              </a:solidFill>
            </a:endParaRPr>
          </a:p>
          <a:p>
            <a:pPr marL="1800000" algn="just"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Предупреждение № 4 от 06.03.2019 о прекращении действий, нарушающих часть 1 статьи 15 Закона о защите конкуренции, выдано УФСИН России по Новгородской области.</a:t>
            </a:r>
          </a:p>
          <a:p>
            <a:pPr marL="1800000" algn="just">
              <a:spcBef>
                <a:spcPts val="0"/>
              </a:spcBef>
              <a:defRPr/>
            </a:pPr>
            <a:endParaRPr lang="ru-RU" sz="1800" dirty="0" smtClean="0">
              <a:solidFill>
                <a:srgbClr val="C00000"/>
              </a:solidFill>
            </a:endParaRPr>
          </a:p>
          <a:p>
            <a:pPr marL="0" indent="0" algn="just">
              <a:spcBef>
                <a:spcPts val="0"/>
              </a:spcBef>
              <a:defRPr/>
            </a:pPr>
            <a:r>
              <a:rPr lang="ru-RU" sz="1700" dirty="0" smtClean="0">
                <a:solidFill>
                  <a:srgbClr val="0070C0"/>
                </a:solidFill>
              </a:rPr>
              <a:t>    УФСИН России по Новгородской области осуществляло закупки медицинских услуг для сотрудников уголовно-исполнительной системы за счет средств федерального бюджета при отсутствии по месту службы, месту жительства или иному месту нахождения сотрудника медицинских организаций федерального органа исполнительной власти в сфере внутренних дел либо при отсутствии в них отделений соответствующего профиля, специалистов либо специального медицинского оборудования неконкурентным способом путем заключения государственных контрактов с единственными исполнителями - государственными учреждениями здравоохранения - в соответствии с пунктом 6 части 1 статьи 93 Закона о контрактной системе. </a:t>
            </a:r>
          </a:p>
          <a:p>
            <a:pPr marL="0" indent="0" algn="just">
              <a:spcBef>
                <a:spcPts val="0"/>
              </a:spcBef>
              <a:defRPr/>
            </a:pPr>
            <a:r>
              <a:rPr lang="ru-RU" sz="1700" b="1" dirty="0" smtClean="0">
                <a:solidFill>
                  <a:srgbClr val="CC3300"/>
                </a:solidFill>
              </a:rPr>
              <a:t>     При этом установленное законодательством требование о заключении таких контрактов только с медицинскими организациями государственной или муниципальной системы здравоохранения не исключает обязанности заказчика проводить отбор поставщика медицинских услуг конкурентными способами, предусмотренными Законом о контрактной системе .</a:t>
            </a:r>
          </a:p>
        </p:txBody>
      </p:sp>
      <p:pic>
        <p:nvPicPr>
          <p:cNvPr id="5" name="Рисунок 4" descr="http://www.53.fsin.su/bitrix/media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174026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458397-5ED7-4D4C-9A0D-0D51A15E16E4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353425" cy="5832475"/>
          </a:xfrm>
        </p:spPr>
        <p:txBody>
          <a:bodyPr/>
          <a:lstStyle/>
          <a:p>
            <a:pPr marL="2160000"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Выявление и пресечение соглашений органов власти и хозяйствующих субъектов, ограничивающих        конкуренцию (статья 16 Закона о защите конкуренции)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                              </a:t>
            </a:r>
            <a:r>
              <a:rPr lang="ru-RU" sz="17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В отчетном периоде завершено рассмотрение дела </a:t>
            </a:r>
            <a:r>
              <a:rPr lang="ru-RU" sz="16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№ А-27/18 </a:t>
            </a:r>
            <a:r>
              <a:rPr lang="ru-RU" sz="1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о нарушении статьи 16 Закона о защите конкуренции, запрещающей антиконкурентные соглашения между органами власти и хозяйствующими субъектами, возбужденное в отношении Администрации Окуловского муниципального района, Администраций Кулотинского, Угловского городских поселений, ООО «МУК Окуловкасервис».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rgbClr val="0000CC"/>
                </a:solidFill>
              </a:rPr>
              <a:t>       Администрация района, осуществляя полномочия одного из соучредителей Общества,  с согласия Администраций поселений </a:t>
            </a:r>
            <a:r>
              <a:rPr lang="ru-RU" sz="1600" dirty="0" smtClean="0">
                <a:solidFill>
                  <a:srgbClr val="0000CC"/>
                </a:solidFill>
              </a:rPr>
              <a:t>(</a:t>
            </a:r>
            <a:r>
              <a:rPr lang="ru-RU" sz="1600" dirty="0" smtClean="0">
                <a:solidFill>
                  <a:srgbClr val="0000CC"/>
                </a:solidFill>
              </a:rPr>
              <a:t>иных соучредителей), передала Обществу муниципальное имущество – сооружение (свалка, площадь более 43 тыс. кв. м) в качестве вклада в имущество Общества, фактически осуществив «приватизацию» муниципального имущества в обход действующего законодательства о приватизации государственного и муниципального имущества, а также антимонопольного законодательства, то есть, без проведения публичных процедур (торгов).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</a:rPr>
              <a:t>       Администрациям и Обществу выдано предписание о принятии мер по возврату имущества в казну Окуловского муниципального района.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ru-RU" sz="1650" dirty="0" smtClean="0">
                <a:solidFill>
                  <a:srgbClr val="FF0000"/>
                </a:solidFill>
              </a:rPr>
              <a:t>       Решение и предписание УФАС обжаловано в Арбитражный суд Новгородской области  (дело № А44 - 2766/2019). Судебный процесс не завершен.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1584547" cy="15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AE49B6-3BBC-47A2-BA57-D1814E0578AB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455025" cy="6337300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rgbClr val="7030A0"/>
                </a:solidFill>
              </a:rPr>
              <a:t>Наложенные по результатам мероприятий по контролю меры административной и иной публично-правовой ответственности</a:t>
            </a:r>
            <a:endParaRPr lang="ru-RU" sz="2300" dirty="0" smtClean="0">
              <a:solidFill>
                <a:srgbClr val="7030A0"/>
              </a:solidFill>
            </a:endParaRPr>
          </a:p>
          <a:p>
            <a:pPr marL="0" algn="just">
              <a:spcBef>
                <a:spcPts val="0"/>
              </a:spcBef>
              <a:defRPr/>
            </a:pPr>
            <a:endParaRPr lang="ru-RU" sz="1000" dirty="0" smtClean="0"/>
          </a:p>
          <a:p>
            <a:pPr marL="2520000">
              <a:spcBef>
                <a:spcPts val="0"/>
              </a:spcBef>
              <a:defRPr/>
            </a:pPr>
            <a:r>
              <a:rPr lang="ru-RU" sz="2000" dirty="0" smtClean="0">
                <a:solidFill>
                  <a:srgbClr val="0000CC"/>
                </a:solidFill>
              </a:rPr>
              <a:t>В 1 квартале 2019 года Управлением рассмотрены 3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dirty="0" smtClean="0">
                <a:solidFill>
                  <a:srgbClr val="0000CC"/>
                </a:solidFill>
              </a:rPr>
              <a:t>дела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dirty="0" smtClean="0">
                <a:solidFill>
                  <a:srgbClr val="0000CC"/>
                </a:solidFill>
              </a:rPr>
              <a:t>об административных правонарушениях:</a:t>
            </a:r>
          </a:p>
          <a:p>
            <a:pPr marL="0" algn="just">
              <a:spcBef>
                <a:spcPts val="0"/>
              </a:spcBef>
              <a:defRPr/>
            </a:pPr>
            <a:endParaRPr lang="ru-RU" sz="1800" dirty="0" smtClean="0">
              <a:solidFill>
                <a:srgbClr val="7030A0"/>
              </a:solidFill>
            </a:endParaRPr>
          </a:p>
          <a:p>
            <a:pPr marL="0" algn="just"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- </a:t>
            </a:r>
            <a:r>
              <a:rPr lang="ru-RU" sz="1800" b="1" dirty="0" smtClean="0">
                <a:solidFill>
                  <a:srgbClr val="C00000"/>
                </a:solidFill>
              </a:rPr>
              <a:t>по части 1 статьи 14.9 КоАП РФ </a:t>
            </a:r>
            <a:r>
              <a:rPr lang="ru-RU" sz="1800" dirty="0" smtClean="0">
                <a:solidFill>
                  <a:srgbClr val="C00000"/>
                </a:solidFill>
              </a:rPr>
              <a:t>за совершение недопустимых в соответствии с антимонопольным законодательством действий, ограничивающих конкуренцию, к административной ответственности в виде штрафа в размере 15 тыс. рублей привлечен Глава Холмского муниципального района (за нарушение антимонопольных правил проведения торгов (ст. 17 Закона о защите конкуренции),</a:t>
            </a:r>
          </a:p>
          <a:p>
            <a:pPr marL="0" algn="just">
              <a:spcBef>
                <a:spcPts val="0"/>
              </a:spcBef>
              <a:defRPr/>
            </a:pPr>
            <a:endParaRPr lang="ru-RU" sz="1800" dirty="0" smtClean="0">
              <a:solidFill>
                <a:srgbClr val="C00000"/>
              </a:solidFill>
            </a:endParaRPr>
          </a:p>
          <a:p>
            <a:pPr marL="0" algn="just"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- </a:t>
            </a:r>
            <a:r>
              <a:rPr lang="ru-RU" sz="1800" b="1" dirty="0" smtClean="0">
                <a:solidFill>
                  <a:srgbClr val="C00000"/>
                </a:solidFill>
              </a:rPr>
              <a:t>по части 1 статьи 9.21 КоАП РФ </a:t>
            </a:r>
            <a:r>
              <a:rPr lang="ru-RU" sz="1800" dirty="0" smtClean="0">
                <a:solidFill>
                  <a:srgbClr val="C00000"/>
                </a:solidFill>
              </a:rPr>
              <a:t>за нарушение правил осуществления технологического присоединения к электрическим сетям (нарушение срока выполнения мероприятий по ТП) к административной ответственности в виде штрафа в размере 100 тыс. рублей привлечено ПАО «МРСК Северо-Запада», а также виновное должностное лицо – в размере 10 тыс. рублей.  </a:t>
            </a:r>
          </a:p>
        </p:txBody>
      </p:sp>
      <p:pic>
        <p:nvPicPr>
          <p:cNvPr id="15364" name="Рисунок 3" descr="http://slob-expert.ru/wp-content/uploads/2014/05/Administrativnye-nakazaniia-shtrafy-za-narushenie-trudovogo-prava-610x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17033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8C78E9-DC53-4A8B-8ECA-21FA533AC0F0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82613" y="404664"/>
            <a:ext cx="7845425" cy="6120680"/>
          </a:xfrm>
        </p:spPr>
        <p:txBody>
          <a:bodyPr/>
          <a:lstStyle/>
          <a:p>
            <a:pPr marL="2520000" indent="0"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Результаты судебного оспаривания решений  антимонопольного органа</a:t>
            </a:r>
          </a:p>
          <a:p>
            <a:pPr marL="2160000" indent="0" algn="just">
              <a:spcBef>
                <a:spcPts val="0"/>
              </a:spcBef>
            </a:pPr>
            <a:r>
              <a:rPr lang="ru-RU" sz="1600" dirty="0" smtClean="0">
                <a:solidFill>
                  <a:srgbClr val="C00000"/>
                </a:solidFill>
              </a:rPr>
              <a:t>В отчетном периоде завершены судебные разбирательства по 4 судебным делам, из них 2 дела – об обжаловании решений Управления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smtClean="0">
                <a:solidFill>
                  <a:srgbClr val="C00000"/>
                </a:solidFill>
              </a:rPr>
              <a:t> по делам о нарушении антимонопольного законодательства ПАО «Ростелеком» и ООО «ЭйТи Консалтинг» (А44-1066/2018) и ПАО «Ростелеком» и ООО «ТехноСерв АС» (А44-1319/2018), 2 дела – об обжаловании ПАО «Ростелеком» постановлений о наложении административных штрафов (А56-142261/2018 и А56-142123/2018). 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smtClean="0"/>
              <a:t>         </a:t>
            </a:r>
            <a:r>
              <a:rPr lang="ru-RU" sz="1600" dirty="0" smtClean="0">
                <a:solidFill>
                  <a:srgbClr val="0000CC"/>
                </a:solidFill>
              </a:rPr>
              <a:t>Решения по делам о нарушении антимонопольного законодательства судом кассационной инстанции признаны законными. Данные дела были возбуждены по материалам прокурорской проверки ещё в 2017 году по фактам картельных соглашений, направленных на поддержание цены на торгах. Тогда в сферу зрения антимонопольного органа попали торги на создание аппаратно-программного комплекса фото-видео фиксации нарушений ПДД и менее масштабные торги, на модернизацию регионального «электронного правительства». </a:t>
            </a:r>
          </a:p>
          <a:p>
            <a:pPr marL="0" indent="0" algn="just">
              <a:spcBef>
                <a:spcPts val="0"/>
              </a:spcBef>
            </a:pPr>
            <a:r>
              <a:rPr lang="ru-RU" sz="1500" i="1" dirty="0" smtClean="0"/>
              <a:t>         На основании принятых решений  по делам о нарушении антимонопольного законодательства нарушители были привлечены Управлением к административной ответственности по статье 14.32 КоАП РФ.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smtClean="0"/>
              <a:t>         </a:t>
            </a:r>
            <a:r>
              <a:rPr lang="ru-RU" sz="1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С учетом принятых судебных актов об обжаловании постановлений о штрафах, участники запрещённых соглашений в общей сложности оплатили штрафы в федеральный бюджет на сумму свыше </a:t>
            </a:r>
            <a:r>
              <a:rPr lang="ru-RU" sz="16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28,5 млн. рублей</a:t>
            </a:r>
            <a:r>
              <a:rPr lang="ru-RU" sz="1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6388" name="Рисунок 3" descr="https://www.adm-sarov.ru/upload/iblock/88f/88faf36cdf1f4ab6ebfb6c60704d66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1944216" cy="131281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оводим собрание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10794</TotalTime>
  <Words>1277</Words>
  <Application>Microsoft Office PowerPoint</Application>
  <PresentationFormat>Экран (4:3)</PresentationFormat>
  <Paragraphs>82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Проводим собрание</vt:lpstr>
      <vt:lpstr>Слайд 1</vt:lpstr>
      <vt:lpstr>  Выявление и пресечение нарушений Федерального закона от 26.07.2006 № 135-ФЗ «О защите конкуренции» (далее - Закон о защите конкуренции)  </vt:lpstr>
      <vt:lpstr>  Выявление и пресечение нарушений Федерального закона от 26.07.2006 № 135-ФЗ «О защите конкуренции» (далее - Закон о защите конкуренции)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 Г.Н.</dc:creator>
  <cp:lastModifiedBy>to53-Pashkova</cp:lastModifiedBy>
  <cp:revision>1095</cp:revision>
  <cp:lastPrinted>1601-01-01T00:00:00Z</cp:lastPrinted>
  <dcterms:created xsi:type="dcterms:W3CDTF">1601-01-01T00:00:00Z</dcterms:created>
  <dcterms:modified xsi:type="dcterms:W3CDTF">2019-05-21T13:24:36Z</dcterms:modified>
</cp:coreProperties>
</file>