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1"/>
  </p:notesMasterIdLst>
  <p:handoutMasterIdLst>
    <p:handoutMasterId r:id="rId22"/>
  </p:handoutMasterIdLst>
  <p:sldIdLst>
    <p:sldId id="256" r:id="rId2"/>
    <p:sldId id="715" r:id="rId3"/>
    <p:sldId id="716" r:id="rId4"/>
    <p:sldId id="705" r:id="rId5"/>
    <p:sldId id="717" r:id="rId6"/>
    <p:sldId id="718" r:id="rId7"/>
    <p:sldId id="727" r:id="rId8"/>
    <p:sldId id="728" r:id="rId9"/>
    <p:sldId id="729" r:id="rId10"/>
    <p:sldId id="730" r:id="rId11"/>
    <p:sldId id="731" r:id="rId12"/>
    <p:sldId id="732" r:id="rId13"/>
    <p:sldId id="733" r:id="rId14"/>
    <p:sldId id="734" r:id="rId15"/>
    <p:sldId id="646" r:id="rId16"/>
    <p:sldId id="735" r:id="rId17"/>
    <p:sldId id="737" r:id="rId18"/>
    <p:sldId id="736" r:id="rId19"/>
    <p:sldId id="712" r:id="rId20"/>
  </p:sldIdLst>
  <p:sldSz cx="9144000" cy="6858000" type="screen4x3"/>
  <p:notesSz cx="6797675" cy="9926638"/>
  <p:defaultTextStyle>
    <a:defPPr>
      <a:defRPr lang="en-US"/>
    </a:defPPr>
    <a:lvl1pPr algn="l" rtl="0" fontAlgn="base">
      <a:spcBef>
        <a:spcPct val="20000"/>
      </a:spcBef>
      <a:spcAft>
        <a:spcPct val="0"/>
      </a:spcAft>
      <a:buChar char="•"/>
      <a:defRPr sz="3000" kern="1200">
        <a:solidFill>
          <a:schemeClr val="tx1"/>
        </a:solidFill>
        <a:latin typeface="Arial" charset="0"/>
        <a:ea typeface="+mn-ea"/>
        <a:cs typeface="+mn-cs"/>
      </a:defRPr>
    </a:lvl1pPr>
    <a:lvl2pPr marL="457200" algn="l" rtl="0" fontAlgn="base">
      <a:spcBef>
        <a:spcPct val="20000"/>
      </a:spcBef>
      <a:spcAft>
        <a:spcPct val="0"/>
      </a:spcAft>
      <a:buChar char="•"/>
      <a:defRPr sz="3000" kern="1200">
        <a:solidFill>
          <a:schemeClr val="tx1"/>
        </a:solidFill>
        <a:latin typeface="Arial" charset="0"/>
        <a:ea typeface="+mn-ea"/>
        <a:cs typeface="+mn-cs"/>
      </a:defRPr>
    </a:lvl2pPr>
    <a:lvl3pPr marL="914400" algn="l" rtl="0" fontAlgn="base">
      <a:spcBef>
        <a:spcPct val="20000"/>
      </a:spcBef>
      <a:spcAft>
        <a:spcPct val="0"/>
      </a:spcAft>
      <a:buChar char="•"/>
      <a:defRPr sz="3000" kern="1200">
        <a:solidFill>
          <a:schemeClr val="tx1"/>
        </a:solidFill>
        <a:latin typeface="Arial" charset="0"/>
        <a:ea typeface="+mn-ea"/>
        <a:cs typeface="+mn-cs"/>
      </a:defRPr>
    </a:lvl3pPr>
    <a:lvl4pPr marL="1371600" algn="l" rtl="0" fontAlgn="base">
      <a:spcBef>
        <a:spcPct val="20000"/>
      </a:spcBef>
      <a:spcAft>
        <a:spcPct val="0"/>
      </a:spcAft>
      <a:buChar char="•"/>
      <a:defRPr sz="3000" kern="1200">
        <a:solidFill>
          <a:schemeClr val="tx1"/>
        </a:solidFill>
        <a:latin typeface="Arial" charset="0"/>
        <a:ea typeface="+mn-ea"/>
        <a:cs typeface="+mn-cs"/>
      </a:defRPr>
    </a:lvl4pPr>
    <a:lvl5pPr marL="1828800" algn="l" rtl="0" fontAlgn="base">
      <a:spcBef>
        <a:spcPct val="20000"/>
      </a:spcBef>
      <a:spcAft>
        <a:spcPct val="0"/>
      </a:spcAft>
      <a:buChar char="•"/>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66FF"/>
    <a:srgbClr val="994737"/>
    <a:srgbClr val="993366"/>
    <a:srgbClr val="765779"/>
    <a:srgbClr val="FFFF99"/>
    <a:srgbClr val="D8BEEC"/>
    <a:srgbClr val="FFFFCC"/>
    <a:srgbClr val="F6FFD5"/>
    <a:srgbClr val="FF9900"/>
    <a:srgbClr val="E5FB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3860" autoAdjust="0"/>
  </p:normalViewPr>
  <p:slideViewPr>
    <p:cSldViewPr>
      <p:cViewPr>
        <p:scale>
          <a:sx n="82" d="100"/>
          <a:sy n="82" d="100"/>
        </p:scale>
        <p:origin x="-72" y="-66"/>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Office_Excel3.xlsx"/><Relationship Id="rId1" Type="http://schemas.openxmlformats.org/officeDocument/2006/relationships/image" Target="../media/image6.jpeg"/></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31"/>
  <c:chart>
    <c:view3D>
      <c:rotX val="30"/>
      <c:rotY val="60"/>
      <c:depthPercent val="90"/>
      <c:perspective val="30"/>
    </c:view3D>
    <c:sideWall>
      <c:spPr>
        <a:noFill/>
      </c:spPr>
    </c:sideWall>
    <c:backWall>
      <c:spPr>
        <a:noFill/>
      </c:spPr>
    </c:backWall>
    <c:plotArea>
      <c:layout>
        <c:manualLayout>
          <c:layoutTarget val="inner"/>
          <c:xMode val="edge"/>
          <c:yMode val="edge"/>
          <c:x val="6.7140561780148184E-2"/>
          <c:y val="2.7657869145332099E-2"/>
          <c:w val="0.73128612553374106"/>
          <c:h val="0.85302138146266548"/>
        </c:manualLayout>
      </c:layout>
      <c:bar3DChart>
        <c:barDir val="col"/>
        <c:grouping val="standard"/>
        <c:ser>
          <c:idx val="0"/>
          <c:order val="0"/>
          <c:tx>
            <c:strRef>
              <c:f>Лист1!$B$1</c:f>
              <c:strCache>
                <c:ptCount val="1"/>
                <c:pt idx="0">
                  <c:v>статья10 </c:v>
                </c:pt>
              </c:strCache>
            </c:strRef>
          </c:tx>
          <c:spPr>
            <a:solidFill>
              <a:schemeClr val="bg1">
                <a:lumMod val="50000"/>
                <a:lumOff val="50000"/>
              </a:schemeClr>
            </a:solidFill>
          </c:spPr>
          <c:dLbls>
            <c:dLbl>
              <c:idx val="1"/>
              <c:layout>
                <c:manualLayout>
                  <c:x val="2.3515905640114212E-2"/>
                  <c:y val="5.187332126495749E-3"/>
                </c:manualLayout>
              </c:layout>
              <c:showVal val="1"/>
            </c:dLbl>
            <c:txPr>
              <a:bodyPr/>
              <a:lstStyle/>
              <a:p>
                <a:pPr>
                  <a:defRPr sz="1257" b="1" baseline="0">
                    <a:solidFill>
                      <a:srgbClr val="333399"/>
                    </a:solidFill>
                  </a:defRPr>
                </a:pPr>
                <a:endParaRPr lang="ru-RU"/>
              </a:p>
            </c:txPr>
            <c:showVal val="1"/>
          </c:dLbls>
          <c:cat>
            <c:strRef>
              <c:f>Лист1!$A$2:$A$3</c:f>
              <c:strCache>
                <c:ptCount val="2"/>
                <c:pt idx="0">
                  <c:v>1 п. 2018</c:v>
                </c:pt>
                <c:pt idx="1">
                  <c:v>1 п. 2019</c:v>
                </c:pt>
              </c:strCache>
            </c:strRef>
          </c:cat>
          <c:val>
            <c:numRef>
              <c:f>Лист1!$B$2:$B$3</c:f>
              <c:numCache>
                <c:formatCode>General</c:formatCode>
                <c:ptCount val="2"/>
                <c:pt idx="0">
                  <c:v>11</c:v>
                </c:pt>
                <c:pt idx="1">
                  <c:v>32</c:v>
                </c:pt>
              </c:numCache>
            </c:numRef>
          </c:val>
        </c:ser>
        <c:ser>
          <c:idx val="1"/>
          <c:order val="1"/>
          <c:tx>
            <c:strRef>
              <c:f>Лист1!$C$1</c:f>
              <c:strCache>
                <c:ptCount val="1"/>
                <c:pt idx="0">
                  <c:v>статья 11 </c:v>
                </c:pt>
              </c:strCache>
            </c:strRef>
          </c:tx>
          <c:spPr>
            <a:solidFill>
              <a:srgbClr val="C00000"/>
            </a:solidFill>
          </c:spPr>
          <c:dLbls>
            <c:dLbl>
              <c:idx val="0"/>
              <c:layout>
                <c:manualLayout>
                  <c:x val="1.6167185127578504E-2"/>
                  <c:y val="-5.187332126495749E-3"/>
                </c:manualLayout>
              </c:layout>
              <c:showVal val="1"/>
            </c:dLbl>
            <c:dLbl>
              <c:idx val="1"/>
              <c:layout>
                <c:manualLayout>
                  <c:x val="1.1757952820057031E-2"/>
                  <c:y val="-1.0374868478665781E-2"/>
                </c:manualLayout>
              </c:layout>
              <c:showVal val="1"/>
            </c:dLbl>
            <c:txPr>
              <a:bodyPr/>
              <a:lstStyle/>
              <a:p>
                <a:pPr>
                  <a:defRPr sz="1257" b="1" baseline="0">
                    <a:solidFill>
                      <a:schemeClr val="bg1"/>
                    </a:solidFill>
                  </a:defRPr>
                </a:pPr>
                <a:endParaRPr lang="ru-RU"/>
              </a:p>
            </c:txPr>
            <c:showVal val="1"/>
          </c:dLbls>
          <c:cat>
            <c:strRef>
              <c:f>Лист1!$A$2:$A$3</c:f>
              <c:strCache>
                <c:ptCount val="2"/>
                <c:pt idx="0">
                  <c:v>1 п. 2018</c:v>
                </c:pt>
                <c:pt idx="1">
                  <c:v>1 п. 2019</c:v>
                </c:pt>
              </c:strCache>
            </c:strRef>
          </c:cat>
          <c:val>
            <c:numRef>
              <c:f>Лист1!$C$2:$C$3</c:f>
              <c:numCache>
                <c:formatCode>General</c:formatCode>
                <c:ptCount val="2"/>
                <c:pt idx="0">
                  <c:v>2</c:v>
                </c:pt>
                <c:pt idx="1">
                  <c:v>5</c:v>
                </c:pt>
              </c:numCache>
            </c:numRef>
          </c:val>
        </c:ser>
        <c:ser>
          <c:idx val="2"/>
          <c:order val="2"/>
          <c:tx>
            <c:strRef>
              <c:f>Лист1!$D$1</c:f>
              <c:strCache>
                <c:ptCount val="1"/>
                <c:pt idx="0">
                  <c:v>статьи 14 </c:v>
                </c:pt>
              </c:strCache>
            </c:strRef>
          </c:tx>
          <c:spPr>
            <a:solidFill>
              <a:srgbClr val="0066FF"/>
            </a:solidFill>
          </c:spPr>
          <c:dLbls>
            <c:dLbl>
              <c:idx val="1"/>
              <c:layout>
                <c:manualLayout>
                  <c:x val="2.9394882050142578E-2"/>
                  <c:y val="-2.5936660632478801E-3"/>
                </c:manualLayout>
              </c:layout>
              <c:showVal val="1"/>
            </c:dLbl>
            <c:txPr>
              <a:bodyPr/>
              <a:lstStyle/>
              <a:p>
                <a:pPr>
                  <a:defRPr sz="1396" b="1" baseline="0">
                    <a:solidFill>
                      <a:schemeClr val="bg1"/>
                    </a:solidFill>
                  </a:defRPr>
                </a:pPr>
                <a:endParaRPr lang="ru-RU"/>
              </a:p>
            </c:txPr>
            <c:showVal val="1"/>
          </c:dLbls>
          <c:cat>
            <c:strRef>
              <c:f>Лист1!$A$2:$A$3</c:f>
              <c:strCache>
                <c:ptCount val="2"/>
                <c:pt idx="0">
                  <c:v>1 п. 2018</c:v>
                </c:pt>
                <c:pt idx="1">
                  <c:v>1 п. 2019</c:v>
                </c:pt>
              </c:strCache>
            </c:strRef>
          </c:cat>
          <c:val>
            <c:numRef>
              <c:f>Лист1!$D$2:$D$3</c:f>
              <c:numCache>
                <c:formatCode>General</c:formatCode>
                <c:ptCount val="2"/>
                <c:pt idx="0">
                  <c:v>1</c:v>
                </c:pt>
                <c:pt idx="1">
                  <c:v>4</c:v>
                </c:pt>
              </c:numCache>
            </c:numRef>
          </c:val>
        </c:ser>
        <c:ser>
          <c:idx val="3"/>
          <c:order val="3"/>
          <c:tx>
            <c:strRef>
              <c:f>Лист1!$E$1</c:f>
              <c:strCache>
                <c:ptCount val="1"/>
                <c:pt idx="0">
                  <c:v>статья 15</c:v>
                </c:pt>
              </c:strCache>
            </c:strRef>
          </c:tx>
          <c:spPr>
            <a:solidFill>
              <a:srgbClr val="FFFF00"/>
            </a:solidFill>
          </c:spPr>
          <c:dLbls>
            <c:dLbl>
              <c:idx val="1"/>
              <c:layout>
                <c:manualLayout>
                  <c:x val="2.9394882050143203E-3"/>
                  <c:y val="3.8904990948718132E-2"/>
                </c:manualLayout>
              </c:layout>
              <c:showVal val="1"/>
            </c:dLbl>
            <c:txPr>
              <a:bodyPr/>
              <a:lstStyle/>
              <a:p>
                <a:pPr>
                  <a:defRPr sz="1257" b="1" baseline="0">
                    <a:solidFill>
                      <a:schemeClr val="bg1"/>
                    </a:solidFill>
                  </a:defRPr>
                </a:pPr>
                <a:endParaRPr lang="ru-RU"/>
              </a:p>
            </c:txPr>
            <c:showVal val="1"/>
          </c:dLbls>
          <c:cat>
            <c:strRef>
              <c:f>Лист1!$A$2:$A$3</c:f>
              <c:strCache>
                <c:ptCount val="2"/>
                <c:pt idx="0">
                  <c:v>1 п. 2018</c:v>
                </c:pt>
                <c:pt idx="1">
                  <c:v>1 п. 2019</c:v>
                </c:pt>
              </c:strCache>
            </c:strRef>
          </c:cat>
          <c:val>
            <c:numRef>
              <c:f>Лист1!$E$2:$E$3</c:f>
              <c:numCache>
                <c:formatCode>General</c:formatCode>
                <c:ptCount val="2"/>
                <c:pt idx="0">
                  <c:v>4</c:v>
                </c:pt>
                <c:pt idx="1">
                  <c:v>7</c:v>
                </c:pt>
              </c:numCache>
            </c:numRef>
          </c:val>
        </c:ser>
        <c:ser>
          <c:idx val="4"/>
          <c:order val="4"/>
          <c:tx>
            <c:strRef>
              <c:f>Лист1!$F$1</c:f>
              <c:strCache>
                <c:ptCount val="1"/>
                <c:pt idx="0">
                  <c:v>статья 16 </c:v>
                </c:pt>
              </c:strCache>
            </c:strRef>
          </c:tx>
          <c:spPr>
            <a:solidFill>
              <a:srgbClr val="7030A0"/>
            </a:solidFill>
          </c:spPr>
          <c:dLbls>
            <c:txPr>
              <a:bodyPr/>
              <a:lstStyle/>
              <a:p>
                <a:pPr>
                  <a:defRPr sz="1257" b="1" baseline="0">
                    <a:solidFill>
                      <a:schemeClr val="bg1"/>
                    </a:solidFill>
                  </a:defRPr>
                </a:pPr>
                <a:endParaRPr lang="ru-RU"/>
              </a:p>
            </c:txPr>
            <c:showVal val="1"/>
          </c:dLbls>
          <c:cat>
            <c:strRef>
              <c:f>Лист1!$A$2:$A$3</c:f>
              <c:strCache>
                <c:ptCount val="2"/>
                <c:pt idx="0">
                  <c:v>1 п. 2018</c:v>
                </c:pt>
                <c:pt idx="1">
                  <c:v>1 п. 2019</c:v>
                </c:pt>
              </c:strCache>
            </c:strRef>
          </c:cat>
          <c:val>
            <c:numRef>
              <c:f>Лист1!$F$2:$F$3</c:f>
              <c:numCache>
                <c:formatCode>General</c:formatCode>
                <c:ptCount val="2"/>
                <c:pt idx="0">
                  <c:v>0</c:v>
                </c:pt>
                <c:pt idx="1">
                  <c:v>2</c:v>
                </c:pt>
              </c:numCache>
            </c:numRef>
          </c:val>
        </c:ser>
        <c:ser>
          <c:idx val="5"/>
          <c:order val="5"/>
          <c:tx>
            <c:strRef>
              <c:f>Лист1!$G$1</c:f>
              <c:strCache>
                <c:ptCount val="1"/>
                <c:pt idx="0">
                  <c:v>статья 17</c:v>
                </c:pt>
              </c:strCache>
            </c:strRef>
          </c:tx>
          <c:spPr>
            <a:solidFill>
              <a:srgbClr val="FF9900"/>
            </a:solidFill>
          </c:spPr>
          <c:dLbls>
            <c:txPr>
              <a:bodyPr/>
              <a:lstStyle/>
              <a:p>
                <a:pPr>
                  <a:defRPr sz="1257" b="1">
                    <a:solidFill>
                      <a:schemeClr val="bg1"/>
                    </a:solidFill>
                  </a:defRPr>
                </a:pPr>
                <a:endParaRPr lang="ru-RU"/>
              </a:p>
            </c:txPr>
            <c:showVal val="1"/>
          </c:dLbls>
          <c:cat>
            <c:strRef>
              <c:f>Лист1!$A$2:$A$3</c:f>
              <c:strCache>
                <c:ptCount val="2"/>
                <c:pt idx="0">
                  <c:v>1 п. 2018</c:v>
                </c:pt>
                <c:pt idx="1">
                  <c:v>1 п. 2019</c:v>
                </c:pt>
              </c:strCache>
            </c:strRef>
          </c:cat>
          <c:val>
            <c:numRef>
              <c:f>Лист1!$G$2:$G$3</c:f>
              <c:numCache>
                <c:formatCode>General</c:formatCode>
                <c:ptCount val="2"/>
                <c:pt idx="0">
                  <c:v>6</c:v>
                </c:pt>
                <c:pt idx="1">
                  <c:v>5</c:v>
                </c:pt>
              </c:numCache>
            </c:numRef>
          </c:val>
        </c:ser>
        <c:ser>
          <c:idx val="6"/>
          <c:order val="6"/>
          <c:tx>
            <c:strRef>
              <c:f>Лист1!$H$1</c:f>
              <c:strCache>
                <c:ptCount val="1"/>
                <c:pt idx="0">
                  <c:v>статья 17.1</c:v>
                </c:pt>
              </c:strCache>
            </c:strRef>
          </c:tx>
          <c:spPr>
            <a:solidFill>
              <a:schemeClr val="bg1">
                <a:lumMod val="90000"/>
                <a:lumOff val="10000"/>
              </a:schemeClr>
            </a:solidFill>
          </c:spPr>
          <c:dLbls>
            <c:dLbl>
              <c:idx val="0"/>
              <c:layout>
                <c:manualLayout>
                  <c:x val="2.9394882050142578E-2"/>
                  <c:y val="-7.780998189743705E-3"/>
                </c:manualLayout>
              </c:layout>
              <c:showVal val="1"/>
            </c:dLbl>
            <c:txPr>
              <a:bodyPr/>
              <a:lstStyle/>
              <a:p>
                <a:pPr>
                  <a:defRPr sz="1257" b="1" baseline="0">
                    <a:solidFill>
                      <a:schemeClr val="bg1"/>
                    </a:solidFill>
                  </a:defRPr>
                </a:pPr>
                <a:endParaRPr lang="ru-RU"/>
              </a:p>
            </c:txPr>
            <c:showVal val="1"/>
          </c:dLbls>
          <c:cat>
            <c:strRef>
              <c:f>Лист1!$A$2:$A$3</c:f>
              <c:strCache>
                <c:ptCount val="2"/>
                <c:pt idx="0">
                  <c:v>1 п. 2018</c:v>
                </c:pt>
                <c:pt idx="1">
                  <c:v>1 п. 2019</c:v>
                </c:pt>
              </c:strCache>
            </c:strRef>
          </c:cat>
          <c:val>
            <c:numRef>
              <c:f>Лист1!$H$2:$H$3</c:f>
              <c:numCache>
                <c:formatCode>General</c:formatCode>
                <c:ptCount val="2"/>
                <c:pt idx="0">
                  <c:v>1</c:v>
                </c:pt>
                <c:pt idx="1">
                  <c:v>1</c:v>
                </c:pt>
              </c:numCache>
            </c:numRef>
          </c:val>
        </c:ser>
        <c:ser>
          <c:idx val="7"/>
          <c:order val="7"/>
          <c:tx>
            <c:strRef>
              <c:f>Лист1!$I$1</c:f>
              <c:strCache>
                <c:ptCount val="1"/>
                <c:pt idx="0">
                  <c:v>Всего </c:v>
                </c:pt>
              </c:strCache>
            </c:strRef>
          </c:tx>
          <c:spPr>
            <a:solidFill>
              <a:srgbClr val="FF5B5F"/>
            </a:solidFill>
          </c:spPr>
          <c:dLbls>
            <c:txPr>
              <a:bodyPr/>
              <a:lstStyle/>
              <a:p>
                <a:pPr>
                  <a:defRPr sz="1257" b="1" baseline="0">
                    <a:solidFill>
                      <a:schemeClr val="bg1"/>
                    </a:solidFill>
                  </a:defRPr>
                </a:pPr>
                <a:endParaRPr lang="ru-RU"/>
              </a:p>
            </c:txPr>
            <c:showVal val="1"/>
          </c:dLbls>
          <c:cat>
            <c:strRef>
              <c:f>Лист1!$A$2:$A$3</c:f>
              <c:strCache>
                <c:ptCount val="2"/>
                <c:pt idx="0">
                  <c:v>1 п. 2018</c:v>
                </c:pt>
                <c:pt idx="1">
                  <c:v>1 п. 2019</c:v>
                </c:pt>
              </c:strCache>
            </c:strRef>
          </c:cat>
          <c:val>
            <c:numRef>
              <c:f>Лист1!$I$2:$I$3</c:f>
              <c:numCache>
                <c:formatCode>General</c:formatCode>
                <c:ptCount val="2"/>
                <c:pt idx="0">
                  <c:v>25</c:v>
                </c:pt>
                <c:pt idx="1">
                  <c:v>56</c:v>
                </c:pt>
              </c:numCache>
            </c:numRef>
          </c:val>
        </c:ser>
        <c:gapWidth val="108"/>
        <c:gapDepth val="112"/>
        <c:shape val="box"/>
        <c:axId val="83076608"/>
        <c:axId val="83078144"/>
        <c:axId val="82906624"/>
      </c:bar3DChart>
      <c:catAx>
        <c:axId val="83076608"/>
        <c:scaling>
          <c:orientation val="minMax"/>
        </c:scaling>
        <c:axPos val="b"/>
        <c:majorGridlines/>
        <c:minorGridlines/>
        <c:numFmt formatCode="General" sourceLinked="1"/>
        <c:majorTickMark val="none"/>
        <c:tickLblPos val="nextTo"/>
        <c:txPr>
          <a:bodyPr/>
          <a:lstStyle/>
          <a:p>
            <a:pPr>
              <a:defRPr sz="1096" b="1" baseline="0">
                <a:solidFill>
                  <a:srgbClr val="002060"/>
                </a:solidFill>
              </a:defRPr>
            </a:pPr>
            <a:endParaRPr lang="ru-RU"/>
          </a:p>
        </c:txPr>
        <c:crossAx val="83078144"/>
        <c:crosses val="autoZero"/>
        <c:lblAlgn val="ctr"/>
        <c:lblOffset val="100"/>
        <c:tickMarkSkip val="5"/>
      </c:catAx>
      <c:valAx>
        <c:axId val="83078144"/>
        <c:scaling>
          <c:orientation val="minMax"/>
        </c:scaling>
        <c:axPos val="r"/>
        <c:majorGridlines>
          <c:spPr>
            <a:ln w="14270">
              <a:solidFill>
                <a:schemeClr val="bg1"/>
              </a:solidFill>
            </a:ln>
          </c:spPr>
        </c:majorGridlines>
        <c:numFmt formatCode="General" sourceLinked="1"/>
        <c:majorTickMark val="none"/>
        <c:tickLblPos val="nextTo"/>
        <c:spPr>
          <a:ln>
            <a:solidFill>
              <a:schemeClr val="bg1"/>
            </a:solidFill>
          </a:ln>
        </c:spPr>
        <c:txPr>
          <a:bodyPr/>
          <a:lstStyle/>
          <a:p>
            <a:pPr>
              <a:defRPr sz="1196" baseline="0">
                <a:solidFill>
                  <a:schemeClr val="bg1"/>
                </a:solidFill>
              </a:defRPr>
            </a:pPr>
            <a:endParaRPr lang="ru-RU"/>
          </a:p>
        </c:txPr>
        <c:crossAx val="83076608"/>
        <c:crosses val="max"/>
        <c:crossBetween val="between"/>
      </c:valAx>
      <c:serAx>
        <c:axId val="82906624"/>
        <c:scaling>
          <c:orientation val="minMax"/>
        </c:scaling>
        <c:axPos val="b"/>
        <c:majorGridlines>
          <c:spPr>
            <a:ln w="3173">
              <a:solidFill>
                <a:srgbClr val="FFFFFF"/>
              </a:solidFill>
              <a:prstDash val="solid"/>
            </a:ln>
          </c:spPr>
        </c:majorGridlines>
        <c:numFmt formatCode="General" sourceLinked="1"/>
        <c:tickLblPos val="nextTo"/>
        <c:spPr>
          <a:ln w="3173">
            <a:solidFill>
              <a:srgbClr val="FFFFFF"/>
            </a:solidFill>
            <a:prstDash val="solid"/>
          </a:ln>
        </c:spPr>
        <c:txPr>
          <a:bodyPr rot="0" vert="horz"/>
          <a:lstStyle/>
          <a:p>
            <a:pPr>
              <a:defRPr sz="1199" b="1" i="0" u="none" strike="noStrike" baseline="0">
                <a:solidFill>
                  <a:srgbClr val="993366"/>
                </a:solidFill>
                <a:latin typeface="Arial"/>
                <a:ea typeface="Arial"/>
                <a:cs typeface="Arial"/>
              </a:defRPr>
            </a:pPr>
            <a:endParaRPr lang="ru-RU"/>
          </a:p>
        </c:txPr>
        <c:crossAx val="83078144"/>
        <c:crosses val="autoZero"/>
        <c:tickLblSkip val="1"/>
        <c:tickMarkSkip val="1"/>
      </c:serAx>
      <c:spPr>
        <a:noFill/>
        <a:ln w="25387">
          <a:noFill/>
        </a:ln>
      </c:spPr>
    </c:plotArea>
    <c:legend>
      <c:legendPos val="r"/>
      <c:layout>
        <c:manualLayout>
          <c:xMode val="edge"/>
          <c:yMode val="edge"/>
          <c:x val="0.78759177679882564"/>
          <c:y val="4.4785145658445713E-2"/>
          <c:w val="0.20304415692531821"/>
          <c:h val="0.93473590594564138"/>
        </c:manualLayout>
      </c:layout>
      <c:txPr>
        <a:bodyPr/>
        <a:lstStyle/>
        <a:p>
          <a:pPr>
            <a:defRPr sz="1347" b="1" i="0" kern="600" baseline="0">
              <a:solidFill>
                <a:schemeClr val="bg1"/>
              </a:solidFill>
            </a:defRPr>
          </a:pPr>
          <a:endParaRPr lang="ru-RU"/>
        </a:p>
      </c:txPr>
    </c:legend>
    <c:plotVisOnly val="1"/>
    <c:dispBlanksAs val="gap"/>
  </c:chart>
  <c:spPr>
    <a:solidFill>
      <a:schemeClr val="bg1">
        <a:lumMod val="10000"/>
        <a:lumOff val="90000"/>
      </a:schemeClr>
    </a:solidFill>
  </c:spPr>
  <c:txPr>
    <a:bodyPr/>
    <a:lstStyle/>
    <a:p>
      <a:pPr>
        <a:defRPr sz="1618"/>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31"/>
  <c:chart>
    <c:plotArea>
      <c:layout>
        <c:manualLayout>
          <c:layoutTarget val="inner"/>
          <c:xMode val="edge"/>
          <c:yMode val="edge"/>
          <c:x val="6.7140561780148142E-2"/>
          <c:y val="2.7657869145332099E-2"/>
          <c:w val="0.66661736658890203"/>
          <c:h val="0.85302138146266548"/>
        </c:manualLayout>
      </c:layout>
      <c:barChart>
        <c:barDir val="col"/>
        <c:grouping val="clustered"/>
        <c:ser>
          <c:idx val="0"/>
          <c:order val="0"/>
          <c:tx>
            <c:strRef>
              <c:f>Лист1!$B$1</c:f>
              <c:strCache>
                <c:ptCount val="1"/>
                <c:pt idx="0">
                  <c:v>всего поступило обращений о нарушении АМЗ</c:v>
                </c:pt>
              </c:strCache>
            </c:strRef>
          </c:tx>
          <c:spPr>
            <a:solidFill>
              <a:schemeClr val="bg1">
                <a:lumMod val="50000"/>
                <a:lumOff val="50000"/>
              </a:schemeClr>
            </a:solidFill>
            <a:effectLst>
              <a:outerShdw blurRad="40000" dist="23000" dir="5400000" rotWithShape="0">
                <a:schemeClr val="accent3">
                  <a:alpha val="35000"/>
                </a:schemeClr>
              </a:outerShdw>
            </a:effectLst>
          </c:spPr>
          <c:dLbls>
            <c:dLbl>
              <c:idx val="1"/>
              <c:layout>
                <c:manualLayout>
                  <c:x val="2.3515905640114198E-2"/>
                  <c:y val="5.187332126495749E-3"/>
                </c:manualLayout>
              </c:layout>
              <c:dLblPos val="outEnd"/>
              <c:showVal val="1"/>
            </c:dLbl>
            <c:txPr>
              <a:bodyPr/>
              <a:lstStyle/>
              <a:p>
                <a:pPr>
                  <a:defRPr sz="1261" b="1" baseline="0">
                    <a:solidFill>
                      <a:srgbClr val="333399"/>
                    </a:solidFill>
                  </a:defRPr>
                </a:pPr>
                <a:endParaRPr lang="ru-RU"/>
              </a:p>
            </c:txPr>
            <c:showVal val="1"/>
          </c:dLbls>
          <c:cat>
            <c:strRef>
              <c:f>Лист1!$A$2:$A$3</c:f>
              <c:strCache>
                <c:ptCount val="2"/>
                <c:pt idx="0">
                  <c:v>1 полугодие 2018 года</c:v>
                </c:pt>
                <c:pt idx="1">
                  <c:v>1 полугодие 2019 года</c:v>
                </c:pt>
              </c:strCache>
            </c:strRef>
          </c:cat>
          <c:val>
            <c:numRef>
              <c:f>Лист1!$B$2:$B$3</c:f>
              <c:numCache>
                <c:formatCode>General</c:formatCode>
                <c:ptCount val="2"/>
                <c:pt idx="0">
                  <c:v>25</c:v>
                </c:pt>
                <c:pt idx="1">
                  <c:v>56</c:v>
                </c:pt>
              </c:numCache>
            </c:numRef>
          </c:val>
        </c:ser>
        <c:ser>
          <c:idx val="1"/>
          <c:order val="1"/>
          <c:tx>
            <c:strRef>
              <c:f>Лист1!$C$1</c:f>
              <c:strCache>
                <c:ptCount val="1"/>
                <c:pt idx="0">
                  <c:v>отказано в возбуждении дела о нарушении АМЗ</c:v>
                </c:pt>
              </c:strCache>
            </c:strRef>
          </c:tx>
          <c:spPr>
            <a:solidFill>
              <a:srgbClr val="C00000"/>
            </a:solidFill>
          </c:spPr>
          <c:dLbls>
            <c:dLbl>
              <c:idx val="0"/>
              <c:layout>
                <c:manualLayout>
                  <c:x val="1.6167185127578441E-2"/>
                  <c:y val="-5.187332126495749E-3"/>
                </c:manualLayout>
              </c:layout>
              <c:dLblPos val="outEnd"/>
              <c:showVal val="1"/>
            </c:dLbl>
            <c:dLbl>
              <c:idx val="1"/>
              <c:layout>
                <c:manualLayout>
                  <c:x val="1.1757952820057031E-2"/>
                  <c:y val="-1.0374868478665769E-2"/>
                </c:manualLayout>
              </c:layout>
              <c:dLblPos val="outEnd"/>
              <c:showVal val="1"/>
            </c:dLbl>
            <c:txPr>
              <a:bodyPr/>
              <a:lstStyle/>
              <a:p>
                <a:pPr>
                  <a:defRPr sz="1260" b="1" baseline="0">
                    <a:solidFill>
                      <a:schemeClr val="bg1"/>
                    </a:solidFill>
                  </a:defRPr>
                </a:pPr>
                <a:endParaRPr lang="ru-RU"/>
              </a:p>
            </c:txPr>
            <c:showVal val="1"/>
          </c:dLbls>
          <c:cat>
            <c:strRef>
              <c:f>Лист1!$A$2:$A$3</c:f>
              <c:strCache>
                <c:ptCount val="2"/>
                <c:pt idx="0">
                  <c:v>1 полугодие 2018 года</c:v>
                </c:pt>
                <c:pt idx="1">
                  <c:v>1 полугодие 2019 года</c:v>
                </c:pt>
              </c:strCache>
            </c:strRef>
          </c:cat>
          <c:val>
            <c:numRef>
              <c:f>Лист1!$C$2:$C$3</c:f>
              <c:numCache>
                <c:formatCode>General</c:formatCode>
                <c:ptCount val="2"/>
                <c:pt idx="0">
                  <c:v>18</c:v>
                </c:pt>
                <c:pt idx="1">
                  <c:v>50</c:v>
                </c:pt>
              </c:numCache>
            </c:numRef>
          </c:val>
        </c:ser>
        <c:ser>
          <c:idx val="2"/>
          <c:order val="2"/>
          <c:tx>
            <c:strRef>
              <c:f>Лист1!$D$1</c:f>
              <c:strCache>
                <c:ptCount val="1"/>
                <c:pt idx="0">
                  <c:v>выдано и исполнено предупреждений</c:v>
                </c:pt>
              </c:strCache>
            </c:strRef>
          </c:tx>
          <c:spPr>
            <a:solidFill>
              <a:srgbClr val="0066FF"/>
            </a:solidFill>
          </c:spPr>
          <c:dLbls>
            <c:txPr>
              <a:bodyPr/>
              <a:lstStyle/>
              <a:p>
                <a:pPr>
                  <a:defRPr sz="1260" b="1" i="0" baseline="0">
                    <a:solidFill>
                      <a:schemeClr val="bg1"/>
                    </a:solidFill>
                  </a:defRPr>
                </a:pPr>
                <a:endParaRPr lang="ru-RU"/>
              </a:p>
            </c:txPr>
            <c:showVal val="1"/>
          </c:dLbls>
          <c:cat>
            <c:strRef>
              <c:f>Лист1!$A$2:$A$3</c:f>
              <c:strCache>
                <c:ptCount val="2"/>
                <c:pt idx="0">
                  <c:v>1 полугодие 2018 года</c:v>
                </c:pt>
                <c:pt idx="1">
                  <c:v>1 полугодие 2019 года</c:v>
                </c:pt>
              </c:strCache>
            </c:strRef>
          </c:cat>
          <c:val>
            <c:numRef>
              <c:f>Лист1!$D$2:$D$3</c:f>
              <c:numCache>
                <c:formatCode>General</c:formatCode>
                <c:ptCount val="2"/>
                <c:pt idx="0">
                  <c:v>2</c:v>
                </c:pt>
                <c:pt idx="1">
                  <c:v>2</c:v>
                </c:pt>
              </c:numCache>
            </c:numRef>
          </c:val>
        </c:ser>
        <c:ser>
          <c:idx val="3"/>
          <c:order val="3"/>
          <c:tx>
            <c:strRef>
              <c:f>Лист1!$E$1</c:f>
              <c:strCache>
                <c:ptCount val="1"/>
                <c:pt idx="0">
                  <c:v>возбуждено и рассмотрено дел</c:v>
                </c:pt>
              </c:strCache>
            </c:strRef>
          </c:tx>
          <c:spPr>
            <a:solidFill>
              <a:srgbClr val="FFFF00"/>
            </a:solidFill>
          </c:spPr>
          <c:dLbls>
            <c:txPr>
              <a:bodyPr/>
              <a:lstStyle/>
              <a:p>
                <a:pPr>
                  <a:defRPr sz="1260" b="1" i="0" baseline="0">
                    <a:solidFill>
                      <a:schemeClr val="bg1"/>
                    </a:solidFill>
                  </a:defRPr>
                </a:pPr>
                <a:endParaRPr lang="ru-RU"/>
              </a:p>
            </c:txPr>
            <c:showVal val="1"/>
          </c:dLbls>
          <c:cat>
            <c:strRef>
              <c:f>Лист1!$A$2:$A$3</c:f>
              <c:strCache>
                <c:ptCount val="2"/>
                <c:pt idx="0">
                  <c:v>1 полугодие 2018 года</c:v>
                </c:pt>
                <c:pt idx="1">
                  <c:v>1 полугодие 2019 года</c:v>
                </c:pt>
              </c:strCache>
            </c:strRef>
          </c:cat>
          <c:val>
            <c:numRef>
              <c:f>Лист1!$E$2:$E$3</c:f>
              <c:numCache>
                <c:formatCode>General</c:formatCode>
                <c:ptCount val="2"/>
                <c:pt idx="0">
                  <c:v>6</c:v>
                </c:pt>
                <c:pt idx="1">
                  <c:v>4</c:v>
                </c:pt>
              </c:numCache>
            </c:numRef>
          </c:val>
        </c:ser>
        <c:gapWidth val="108"/>
        <c:axId val="74524160"/>
        <c:axId val="74525696"/>
      </c:barChart>
      <c:catAx>
        <c:axId val="74524160"/>
        <c:scaling>
          <c:orientation val="minMax"/>
        </c:scaling>
        <c:axPos val="b"/>
        <c:majorGridlines/>
        <c:minorGridlines/>
        <c:numFmt formatCode="General" sourceLinked="1"/>
        <c:majorTickMark val="none"/>
        <c:tickLblPos val="nextTo"/>
        <c:txPr>
          <a:bodyPr/>
          <a:lstStyle/>
          <a:p>
            <a:pPr>
              <a:defRPr sz="1100" b="1" baseline="0">
                <a:solidFill>
                  <a:srgbClr val="002060"/>
                </a:solidFill>
              </a:defRPr>
            </a:pPr>
            <a:endParaRPr lang="ru-RU"/>
          </a:p>
        </c:txPr>
        <c:crossAx val="74525696"/>
        <c:crosses val="autoZero"/>
        <c:lblAlgn val="ctr"/>
        <c:lblOffset val="100"/>
        <c:tickMarkSkip val="5"/>
      </c:catAx>
      <c:valAx>
        <c:axId val="74525696"/>
        <c:scaling>
          <c:orientation val="minMax"/>
        </c:scaling>
        <c:axPos val="l"/>
        <c:majorGridlines>
          <c:spPr>
            <a:ln w="14302">
              <a:solidFill>
                <a:schemeClr val="bg1"/>
              </a:solidFill>
            </a:ln>
          </c:spPr>
        </c:majorGridlines>
        <c:numFmt formatCode="General" sourceLinked="1"/>
        <c:majorTickMark val="none"/>
        <c:tickLblPos val="nextTo"/>
        <c:spPr>
          <a:ln>
            <a:solidFill>
              <a:schemeClr val="bg1"/>
            </a:solidFill>
          </a:ln>
        </c:spPr>
        <c:txPr>
          <a:bodyPr/>
          <a:lstStyle/>
          <a:p>
            <a:pPr>
              <a:defRPr sz="1200" baseline="0">
                <a:solidFill>
                  <a:schemeClr val="bg1"/>
                </a:solidFill>
              </a:defRPr>
            </a:pPr>
            <a:endParaRPr lang="ru-RU"/>
          </a:p>
        </c:txPr>
        <c:crossAx val="74524160"/>
        <c:crosses val="autoZero"/>
        <c:crossBetween val="between"/>
      </c:valAx>
      <c:spPr>
        <a:noFill/>
        <a:ln w="25400">
          <a:noFill/>
        </a:ln>
      </c:spPr>
    </c:plotArea>
    <c:legend>
      <c:legendPos val="r"/>
      <c:layout>
        <c:manualLayout>
          <c:xMode val="edge"/>
          <c:yMode val="edge"/>
          <c:x val="0.75819683883126943"/>
          <c:y val="4.4785225017604513E-2"/>
          <c:w val="0.24180316116873071"/>
          <c:h val="0.87812816080916678"/>
        </c:manualLayout>
      </c:layout>
      <c:txPr>
        <a:bodyPr/>
        <a:lstStyle/>
        <a:p>
          <a:pPr>
            <a:defRPr sz="1351" b="1" i="0" kern="600" baseline="0">
              <a:solidFill>
                <a:schemeClr val="bg1"/>
              </a:solidFill>
            </a:defRPr>
          </a:pPr>
          <a:endParaRPr lang="ru-RU"/>
        </a:p>
      </c:txPr>
    </c:legend>
    <c:plotVisOnly val="1"/>
    <c:dispBlanksAs val="gap"/>
  </c:chart>
  <c:spPr>
    <a:solidFill>
      <a:srgbClr val="E5FBFF"/>
    </a:solidFill>
  </c:spPr>
  <c:txPr>
    <a:bodyPr/>
    <a:lstStyle/>
    <a:p>
      <a:pPr>
        <a:defRPr sz="1622"/>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31"/>
  <c:chart>
    <c:view3D>
      <c:rotX val="30"/>
      <c:rotY val="60"/>
      <c:depthPercent val="90"/>
      <c:perspective val="30"/>
    </c:view3D>
    <c:sideWall>
      <c:spPr>
        <a:noFill/>
      </c:spPr>
    </c:sideWall>
    <c:backWall>
      <c:spPr>
        <a:noFill/>
      </c:spPr>
    </c:backWall>
    <c:plotArea>
      <c:layout>
        <c:manualLayout>
          <c:layoutTarget val="inner"/>
          <c:xMode val="edge"/>
          <c:yMode val="edge"/>
          <c:x val="6.714056178014817E-2"/>
          <c:y val="2.7657869145332099E-2"/>
          <c:w val="0.73128612553374106"/>
          <c:h val="0.85302138146266548"/>
        </c:manualLayout>
      </c:layout>
      <c:bar3DChart>
        <c:barDir val="col"/>
        <c:grouping val="standard"/>
        <c:ser>
          <c:idx val="0"/>
          <c:order val="0"/>
          <c:tx>
            <c:strRef>
              <c:f>Лист1!$B$1</c:f>
              <c:strCache>
                <c:ptCount val="1"/>
                <c:pt idx="0">
                  <c:v>статья10 </c:v>
                </c:pt>
              </c:strCache>
            </c:strRef>
          </c:tx>
          <c:spPr>
            <a:solidFill>
              <a:schemeClr val="bg1">
                <a:lumMod val="50000"/>
                <a:lumOff val="50000"/>
              </a:schemeClr>
            </a:solidFill>
          </c:spPr>
          <c:dLbls>
            <c:dLbl>
              <c:idx val="1"/>
              <c:layout>
                <c:manualLayout>
                  <c:x val="2.3515905640114205E-2"/>
                  <c:y val="5.187332126495749E-3"/>
                </c:manualLayout>
              </c:layout>
              <c:showVal val="1"/>
            </c:dLbl>
            <c:txPr>
              <a:bodyPr/>
              <a:lstStyle/>
              <a:p>
                <a:pPr>
                  <a:defRPr sz="1258" b="1" baseline="0">
                    <a:solidFill>
                      <a:srgbClr val="333399"/>
                    </a:solidFill>
                  </a:defRPr>
                </a:pPr>
                <a:endParaRPr lang="ru-RU"/>
              </a:p>
            </c:txPr>
            <c:showVal val="1"/>
          </c:dLbls>
          <c:cat>
            <c:strRef>
              <c:f>Лист1!$A$2:$A$3</c:f>
              <c:strCache>
                <c:ptCount val="2"/>
                <c:pt idx="0">
                  <c:v>1 п. 2018</c:v>
                </c:pt>
                <c:pt idx="1">
                  <c:v>1 п. 2019</c:v>
                </c:pt>
              </c:strCache>
            </c:strRef>
          </c:cat>
          <c:val>
            <c:numRef>
              <c:f>Лист1!$B$2:$B$3</c:f>
              <c:numCache>
                <c:formatCode>General</c:formatCode>
                <c:ptCount val="2"/>
                <c:pt idx="0">
                  <c:v>1</c:v>
                </c:pt>
                <c:pt idx="1">
                  <c:v>2</c:v>
                </c:pt>
              </c:numCache>
            </c:numRef>
          </c:val>
        </c:ser>
        <c:ser>
          <c:idx val="1"/>
          <c:order val="1"/>
          <c:tx>
            <c:strRef>
              <c:f>Лист1!$C$1</c:f>
              <c:strCache>
                <c:ptCount val="1"/>
                <c:pt idx="0">
                  <c:v>статья 11 </c:v>
                </c:pt>
              </c:strCache>
            </c:strRef>
          </c:tx>
          <c:spPr>
            <a:solidFill>
              <a:srgbClr val="C00000"/>
            </a:solidFill>
          </c:spPr>
          <c:dLbls>
            <c:dLbl>
              <c:idx val="0"/>
              <c:layout>
                <c:manualLayout>
                  <c:x val="1.6167185127578483E-2"/>
                  <c:y val="-5.187332126495749E-3"/>
                </c:manualLayout>
              </c:layout>
              <c:showVal val="1"/>
            </c:dLbl>
            <c:dLbl>
              <c:idx val="1"/>
              <c:layout>
                <c:manualLayout>
                  <c:x val="1.1757952820057031E-2"/>
                  <c:y val="-1.0374868478665781E-2"/>
                </c:manualLayout>
              </c:layout>
              <c:showVal val="1"/>
            </c:dLbl>
            <c:txPr>
              <a:bodyPr/>
              <a:lstStyle/>
              <a:p>
                <a:pPr>
                  <a:defRPr sz="1258" b="1" baseline="0">
                    <a:solidFill>
                      <a:schemeClr val="bg1"/>
                    </a:solidFill>
                  </a:defRPr>
                </a:pPr>
                <a:endParaRPr lang="ru-RU"/>
              </a:p>
            </c:txPr>
            <c:showVal val="1"/>
          </c:dLbls>
          <c:cat>
            <c:strRef>
              <c:f>Лист1!$A$2:$A$3</c:f>
              <c:strCache>
                <c:ptCount val="2"/>
                <c:pt idx="0">
                  <c:v>1 п. 2018</c:v>
                </c:pt>
                <c:pt idx="1">
                  <c:v>1 п. 2019</c:v>
                </c:pt>
              </c:strCache>
            </c:strRef>
          </c:cat>
          <c:val>
            <c:numRef>
              <c:f>Лист1!$C$2:$C$3</c:f>
              <c:numCache>
                <c:formatCode>General</c:formatCode>
                <c:ptCount val="2"/>
                <c:pt idx="0">
                  <c:v>0</c:v>
                </c:pt>
                <c:pt idx="1">
                  <c:v>0</c:v>
                </c:pt>
              </c:numCache>
            </c:numRef>
          </c:val>
        </c:ser>
        <c:ser>
          <c:idx val="2"/>
          <c:order val="2"/>
          <c:tx>
            <c:strRef>
              <c:f>Лист1!$D$1</c:f>
              <c:strCache>
                <c:ptCount val="1"/>
                <c:pt idx="0">
                  <c:v>статьи 14 </c:v>
                </c:pt>
              </c:strCache>
            </c:strRef>
          </c:tx>
          <c:spPr>
            <a:solidFill>
              <a:srgbClr val="0066FF"/>
            </a:solidFill>
          </c:spPr>
          <c:dLbls>
            <c:dLbl>
              <c:idx val="1"/>
              <c:layout>
                <c:manualLayout>
                  <c:x val="2.9394882050142578E-2"/>
                  <c:y val="-2.5936660632478801E-3"/>
                </c:manualLayout>
              </c:layout>
              <c:showVal val="1"/>
            </c:dLbl>
            <c:txPr>
              <a:bodyPr/>
              <a:lstStyle/>
              <a:p>
                <a:pPr>
                  <a:defRPr sz="1397" b="1" baseline="0">
                    <a:solidFill>
                      <a:schemeClr val="bg1"/>
                    </a:solidFill>
                  </a:defRPr>
                </a:pPr>
                <a:endParaRPr lang="ru-RU"/>
              </a:p>
            </c:txPr>
            <c:showVal val="1"/>
          </c:dLbls>
          <c:cat>
            <c:strRef>
              <c:f>Лист1!$A$2:$A$3</c:f>
              <c:strCache>
                <c:ptCount val="2"/>
                <c:pt idx="0">
                  <c:v>1 п. 2018</c:v>
                </c:pt>
                <c:pt idx="1">
                  <c:v>1 п. 2019</c:v>
                </c:pt>
              </c:strCache>
            </c:strRef>
          </c:cat>
          <c:val>
            <c:numRef>
              <c:f>Лист1!$D$2:$D$3</c:f>
              <c:numCache>
                <c:formatCode>General</c:formatCode>
                <c:ptCount val="2"/>
                <c:pt idx="0">
                  <c:v>0</c:v>
                </c:pt>
                <c:pt idx="1">
                  <c:v>2</c:v>
                </c:pt>
              </c:numCache>
            </c:numRef>
          </c:val>
        </c:ser>
        <c:ser>
          <c:idx val="3"/>
          <c:order val="3"/>
          <c:tx>
            <c:strRef>
              <c:f>Лист1!$E$1</c:f>
              <c:strCache>
                <c:ptCount val="1"/>
                <c:pt idx="0">
                  <c:v>статья 15</c:v>
                </c:pt>
              </c:strCache>
            </c:strRef>
          </c:tx>
          <c:spPr>
            <a:solidFill>
              <a:srgbClr val="FFFF00"/>
            </a:solidFill>
          </c:spPr>
          <c:dLbls>
            <c:dLbl>
              <c:idx val="1"/>
              <c:layout>
                <c:manualLayout>
                  <c:x val="5.8789764100285182E-3"/>
                  <c:y val="8.5753058687923725E-2"/>
                </c:manualLayout>
              </c:layout>
              <c:showVal val="1"/>
            </c:dLbl>
            <c:txPr>
              <a:bodyPr/>
              <a:lstStyle/>
              <a:p>
                <a:pPr>
                  <a:defRPr sz="1258" b="1" baseline="0">
                    <a:solidFill>
                      <a:schemeClr val="bg1"/>
                    </a:solidFill>
                  </a:defRPr>
                </a:pPr>
                <a:endParaRPr lang="ru-RU"/>
              </a:p>
            </c:txPr>
            <c:showVal val="1"/>
          </c:dLbls>
          <c:cat>
            <c:strRef>
              <c:f>Лист1!$A$2:$A$3</c:f>
              <c:strCache>
                <c:ptCount val="2"/>
                <c:pt idx="0">
                  <c:v>1 п. 2018</c:v>
                </c:pt>
                <c:pt idx="1">
                  <c:v>1 п. 2019</c:v>
                </c:pt>
              </c:strCache>
            </c:strRef>
          </c:cat>
          <c:val>
            <c:numRef>
              <c:f>Лист1!$E$2:$E$3</c:f>
              <c:numCache>
                <c:formatCode>General</c:formatCode>
                <c:ptCount val="2"/>
                <c:pt idx="0">
                  <c:v>6</c:v>
                </c:pt>
                <c:pt idx="1">
                  <c:v>6</c:v>
                </c:pt>
              </c:numCache>
            </c:numRef>
          </c:val>
        </c:ser>
        <c:ser>
          <c:idx val="4"/>
          <c:order val="4"/>
          <c:tx>
            <c:strRef>
              <c:f>Лист1!$F$1</c:f>
              <c:strCache>
                <c:ptCount val="1"/>
                <c:pt idx="0">
                  <c:v>статья 16 </c:v>
                </c:pt>
              </c:strCache>
            </c:strRef>
          </c:tx>
          <c:spPr>
            <a:solidFill>
              <a:srgbClr val="7030A0"/>
            </a:solidFill>
          </c:spPr>
          <c:dLbls>
            <c:txPr>
              <a:bodyPr/>
              <a:lstStyle/>
              <a:p>
                <a:pPr>
                  <a:defRPr sz="1258" b="1" baseline="0">
                    <a:solidFill>
                      <a:schemeClr val="bg1"/>
                    </a:solidFill>
                  </a:defRPr>
                </a:pPr>
                <a:endParaRPr lang="ru-RU"/>
              </a:p>
            </c:txPr>
            <c:showVal val="1"/>
          </c:dLbls>
          <c:cat>
            <c:strRef>
              <c:f>Лист1!$A$2:$A$3</c:f>
              <c:strCache>
                <c:ptCount val="2"/>
                <c:pt idx="0">
                  <c:v>1 п. 2018</c:v>
                </c:pt>
                <c:pt idx="1">
                  <c:v>1 п. 2019</c:v>
                </c:pt>
              </c:strCache>
            </c:strRef>
          </c:cat>
          <c:val>
            <c:numRef>
              <c:f>Лист1!$F$2:$F$3</c:f>
              <c:numCache>
                <c:formatCode>General</c:formatCode>
                <c:ptCount val="2"/>
                <c:pt idx="0">
                  <c:v>0</c:v>
                </c:pt>
                <c:pt idx="1">
                  <c:v>2</c:v>
                </c:pt>
              </c:numCache>
            </c:numRef>
          </c:val>
        </c:ser>
        <c:ser>
          <c:idx val="5"/>
          <c:order val="5"/>
          <c:tx>
            <c:strRef>
              <c:f>Лист1!$G$1</c:f>
              <c:strCache>
                <c:ptCount val="1"/>
                <c:pt idx="0">
                  <c:v>статья 17</c:v>
                </c:pt>
              </c:strCache>
            </c:strRef>
          </c:tx>
          <c:spPr>
            <a:solidFill>
              <a:srgbClr val="FF9900"/>
            </a:solidFill>
          </c:spPr>
          <c:dLbls>
            <c:txPr>
              <a:bodyPr/>
              <a:lstStyle/>
              <a:p>
                <a:pPr>
                  <a:defRPr sz="1258" b="1">
                    <a:solidFill>
                      <a:schemeClr val="bg1"/>
                    </a:solidFill>
                  </a:defRPr>
                </a:pPr>
                <a:endParaRPr lang="ru-RU"/>
              </a:p>
            </c:txPr>
            <c:showVal val="1"/>
          </c:dLbls>
          <c:cat>
            <c:strRef>
              <c:f>Лист1!$A$2:$A$3</c:f>
              <c:strCache>
                <c:ptCount val="2"/>
                <c:pt idx="0">
                  <c:v>1 п. 2018</c:v>
                </c:pt>
                <c:pt idx="1">
                  <c:v>1 п. 2019</c:v>
                </c:pt>
              </c:strCache>
            </c:strRef>
          </c:cat>
          <c:val>
            <c:numRef>
              <c:f>Лист1!$G$2:$G$3</c:f>
              <c:numCache>
                <c:formatCode>General</c:formatCode>
                <c:ptCount val="2"/>
                <c:pt idx="0">
                  <c:v>12</c:v>
                </c:pt>
                <c:pt idx="1">
                  <c:v>1</c:v>
                </c:pt>
              </c:numCache>
            </c:numRef>
          </c:val>
        </c:ser>
        <c:ser>
          <c:idx val="6"/>
          <c:order val="6"/>
          <c:tx>
            <c:strRef>
              <c:f>Лист1!$H$1</c:f>
              <c:strCache>
                <c:ptCount val="1"/>
                <c:pt idx="0">
                  <c:v>статья 17.1</c:v>
                </c:pt>
              </c:strCache>
            </c:strRef>
          </c:tx>
          <c:spPr>
            <a:solidFill>
              <a:schemeClr val="bg1">
                <a:lumMod val="90000"/>
                <a:lumOff val="10000"/>
              </a:schemeClr>
            </a:solidFill>
          </c:spPr>
          <c:dLbls>
            <c:dLbl>
              <c:idx val="0"/>
              <c:layout>
                <c:manualLayout>
                  <c:x val="2.9394882050142578E-2"/>
                  <c:y val="-7.7809981897437007E-3"/>
                </c:manualLayout>
              </c:layout>
              <c:showVal val="1"/>
            </c:dLbl>
            <c:txPr>
              <a:bodyPr/>
              <a:lstStyle/>
              <a:p>
                <a:pPr>
                  <a:defRPr sz="1258" b="1" baseline="0">
                    <a:solidFill>
                      <a:schemeClr val="bg1"/>
                    </a:solidFill>
                  </a:defRPr>
                </a:pPr>
                <a:endParaRPr lang="ru-RU"/>
              </a:p>
            </c:txPr>
            <c:showVal val="1"/>
          </c:dLbls>
          <c:cat>
            <c:strRef>
              <c:f>Лист1!$A$2:$A$3</c:f>
              <c:strCache>
                <c:ptCount val="2"/>
                <c:pt idx="0">
                  <c:v>1 п. 2018</c:v>
                </c:pt>
                <c:pt idx="1">
                  <c:v>1 п. 2019</c:v>
                </c:pt>
              </c:strCache>
            </c:strRef>
          </c:cat>
          <c:val>
            <c:numRef>
              <c:f>Лист1!$H$2:$H$3</c:f>
              <c:numCache>
                <c:formatCode>General</c:formatCode>
                <c:ptCount val="2"/>
                <c:pt idx="0">
                  <c:v>1</c:v>
                </c:pt>
                <c:pt idx="1">
                  <c:v>0</c:v>
                </c:pt>
              </c:numCache>
            </c:numRef>
          </c:val>
        </c:ser>
        <c:ser>
          <c:idx val="7"/>
          <c:order val="7"/>
          <c:tx>
            <c:strRef>
              <c:f>Лист1!$I$1</c:f>
              <c:strCache>
                <c:ptCount val="1"/>
                <c:pt idx="0">
                  <c:v>всего</c:v>
                </c:pt>
              </c:strCache>
            </c:strRef>
          </c:tx>
          <c:spPr>
            <a:solidFill>
              <a:srgbClr val="FF5B5F"/>
            </a:solidFill>
          </c:spPr>
          <c:dLbls>
            <c:txPr>
              <a:bodyPr/>
              <a:lstStyle/>
              <a:p>
                <a:pPr>
                  <a:defRPr sz="1258" b="1" baseline="0">
                    <a:solidFill>
                      <a:schemeClr val="bg1"/>
                    </a:solidFill>
                  </a:defRPr>
                </a:pPr>
                <a:endParaRPr lang="ru-RU"/>
              </a:p>
            </c:txPr>
            <c:showVal val="1"/>
          </c:dLbls>
          <c:cat>
            <c:strRef>
              <c:f>Лист1!$A$2:$A$3</c:f>
              <c:strCache>
                <c:ptCount val="2"/>
                <c:pt idx="0">
                  <c:v>1 п. 2018</c:v>
                </c:pt>
                <c:pt idx="1">
                  <c:v>1 п. 2019</c:v>
                </c:pt>
              </c:strCache>
            </c:strRef>
          </c:cat>
          <c:val>
            <c:numRef>
              <c:f>Лист1!$I$2:$I$3</c:f>
              <c:numCache>
                <c:formatCode>General</c:formatCode>
                <c:ptCount val="2"/>
                <c:pt idx="0">
                  <c:v>20</c:v>
                </c:pt>
                <c:pt idx="1">
                  <c:v>13</c:v>
                </c:pt>
              </c:numCache>
            </c:numRef>
          </c:val>
        </c:ser>
        <c:gapWidth val="108"/>
        <c:gapDepth val="112"/>
        <c:shape val="cone"/>
        <c:axId val="74744192"/>
        <c:axId val="74745728"/>
        <c:axId val="74664128"/>
      </c:bar3DChart>
      <c:catAx>
        <c:axId val="74744192"/>
        <c:scaling>
          <c:orientation val="minMax"/>
        </c:scaling>
        <c:axPos val="b"/>
        <c:majorGridlines/>
        <c:minorGridlines/>
        <c:numFmt formatCode="General" sourceLinked="1"/>
        <c:majorTickMark val="none"/>
        <c:tickLblPos val="nextTo"/>
        <c:txPr>
          <a:bodyPr/>
          <a:lstStyle/>
          <a:p>
            <a:pPr>
              <a:defRPr sz="1097" b="1" baseline="0">
                <a:solidFill>
                  <a:srgbClr val="002060"/>
                </a:solidFill>
              </a:defRPr>
            </a:pPr>
            <a:endParaRPr lang="ru-RU"/>
          </a:p>
        </c:txPr>
        <c:crossAx val="74745728"/>
        <c:crosses val="autoZero"/>
        <c:lblAlgn val="ctr"/>
        <c:lblOffset val="100"/>
        <c:tickMarkSkip val="5"/>
      </c:catAx>
      <c:valAx>
        <c:axId val="74745728"/>
        <c:scaling>
          <c:orientation val="minMax"/>
        </c:scaling>
        <c:axPos val="r"/>
        <c:majorGridlines>
          <c:spPr>
            <a:ln w="14272">
              <a:solidFill>
                <a:schemeClr val="bg1"/>
              </a:solidFill>
            </a:ln>
          </c:spPr>
        </c:majorGridlines>
        <c:numFmt formatCode="General" sourceLinked="1"/>
        <c:majorTickMark val="none"/>
        <c:tickLblPos val="nextTo"/>
        <c:spPr>
          <a:ln>
            <a:solidFill>
              <a:schemeClr val="bg1"/>
            </a:solidFill>
          </a:ln>
        </c:spPr>
        <c:txPr>
          <a:bodyPr/>
          <a:lstStyle/>
          <a:p>
            <a:pPr>
              <a:defRPr sz="1197" baseline="0">
                <a:solidFill>
                  <a:schemeClr val="bg1"/>
                </a:solidFill>
              </a:defRPr>
            </a:pPr>
            <a:endParaRPr lang="ru-RU"/>
          </a:p>
        </c:txPr>
        <c:crossAx val="74744192"/>
        <c:crosses val="max"/>
        <c:crossBetween val="between"/>
      </c:valAx>
      <c:serAx>
        <c:axId val="74664128"/>
        <c:scaling>
          <c:orientation val="minMax"/>
        </c:scaling>
        <c:axPos val="b"/>
        <c:majorGridlines>
          <c:spPr>
            <a:ln w="3173">
              <a:solidFill>
                <a:srgbClr val="FFFFFF"/>
              </a:solidFill>
              <a:prstDash val="solid"/>
            </a:ln>
          </c:spPr>
        </c:majorGridlines>
        <c:numFmt formatCode="General" sourceLinked="1"/>
        <c:tickLblPos val="nextTo"/>
        <c:spPr>
          <a:ln w="3173">
            <a:solidFill>
              <a:srgbClr val="FFFFFF"/>
            </a:solidFill>
            <a:prstDash val="solid"/>
          </a:ln>
        </c:spPr>
        <c:txPr>
          <a:bodyPr rot="0" vert="horz"/>
          <a:lstStyle/>
          <a:p>
            <a:pPr>
              <a:defRPr sz="1269" b="1" i="0" u="none" strike="noStrike" baseline="0">
                <a:solidFill>
                  <a:srgbClr val="993366"/>
                </a:solidFill>
                <a:latin typeface="Arial"/>
                <a:ea typeface="Arial"/>
                <a:cs typeface="Arial"/>
              </a:defRPr>
            </a:pPr>
            <a:endParaRPr lang="ru-RU"/>
          </a:p>
        </c:txPr>
        <c:crossAx val="74745728"/>
        <c:crosses val="autoZero"/>
        <c:tickLblSkip val="1"/>
        <c:tickMarkSkip val="1"/>
      </c:serAx>
      <c:spPr>
        <a:noFill/>
        <a:ln w="25382">
          <a:noFill/>
        </a:ln>
      </c:spPr>
    </c:plotArea>
    <c:legend>
      <c:legendPos val="r"/>
      <c:layout>
        <c:manualLayout>
          <c:xMode val="edge"/>
          <c:yMode val="edge"/>
          <c:x val="0.8066989258501277"/>
          <c:y val="4.4785222601891814E-2"/>
          <c:w val="0.15886584110906898"/>
          <c:h val="0.87006170455108389"/>
        </c:manualLayout>
      </c:layout>
      <c:txPr>
        <a:bodyPr/>
        <a:lstStyle/>
        <a:p>
          <a:pPr>
            <a:defRPr sz="1397" b="1" i="0" kern="600" baseline="0">
              <a:solidFill>
                <a:schemeClr val="bg1"/>
              </a:solidFill>
            </a:defRPr>
          </a:pPr>
          <a:endParaRPr lang="ru-RU"/>
        </a:p>
      </c:txPr>
    </c:legend>
    <c:plotVisOnly val="1"/>
    <c:dispBlanksAs val="gap"/>
  </c:chart>
  <c:spPr>
    <a:blipFill>
      <a:blip xmlns:r="http://schemas.openxmlformats.org/officeDocument/2006/relationships" r:embed="rId1"/>
      <a:tile tx="0" ty="0" sx="100000" sy="100000" flip="none" algn="tl"/>
    </a:blipFill>
  </c:spPr>
  <c:txPr>
    <a:bodyPr/>
    <a:lstStyle/>
    <a:p>
      <a:pPr>
        <a:defRPr sz="1619"/>
      </a:pPr>
      <a:endParaRPr lang="ru-RU"/>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0.18333</cdr:x>
      <cdr:y>0.10938</cdr:y>
    </cdr:from>
    <cdr:to>
      <cdr:x>0.50833</cdr:x>
      <cdr:y>0.1875</cdr:y>
    </cdr:to>
    <cdr:sp macro="" textlink="">
      <cdr:nvSpPr>
        <cdr:cNvPr id="2" name="TextBox 1"/>
        <cdr:cNvSpPr txBox="1"/>
      </cdr:nvSpPr>
      <cdr:spPr>
        <a:xfrm xmlns:a="http://schemas.openxmlformats.org/drawingml/2006/main">
          <a:off x="1584176" y="504056"/>
          <a:ext cx="280831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dirty="0"/>
        </a:p>
      </cdr:txBody>
    </cdr:sp>
  </cdr:relSizeAnchor>
  <cdr:relSizeAnchor xmlns:cdr="http://schemas.openxmlformats.org/drawingml/2006/chartDrawing">
    <cdr:from>
      <cdr:x>0.05</cdr:x>
      <cdr:y>0.02857</cdr:y>
    </cdr:from>
    <cdr:to>
      <cdr:x>0.50833</cdr:x>
      <cdr:y>0.15714</cdr:y>
    </cdr:to>
    <cdr:sp macro="" textlink="">
      <cdr:nvSpPr>
        <cdr:cNvPr id="3" name="TextBox 2"/>
        <cdr:cNvSpPr txBox="1"/>
      </cdr:nvSpPr>
      <cdr:spPr>
        <a:xfrm xmlns:a="http://schemas.openxmlformats.org/drawingml/2006/main">
          <a:off x="432048" y="144016"/>
          <a:ext cx="3960440"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500" b="1" dirty="0" smtClean="0">
              <a:solidFill>
                <a:srgbClr val="C00000"/>
              </a:solidFill>
            </a:rPr>
            <a:t>Выданные предупреждения и возбужденные дела по АМЗ</a:t>
          </a:r>
          <a:endParaRPr lang="ru-RU" sz="1500" b="1"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Tahoma" pitchFamily="34" charset="0"/>
              </a:defRPr>
            </a:lvl1pPr>
          </a:lstStyle>
          <a:p>
            <a:pPr>
              <a:defRPr/>
            </a:pPr>
            <a:endParaRPr lang="ru-RU" dirty="0"/>
          </a:p>
        </p:txBody>
      </p:sp>
      <p:sp>
        <p:nvSpPr>
          <p:cNvPr id="37273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Tahoma" pitchFamily="34" charset="0"/>
              </a:defRPr>
            </a:lvl1pPr>
          </a:lstStyle>
          <a:p>
            <a:pPr>
              <a:defRPr/>
            </a:pPr>
            <a:endParaRPr lang="ru-RU" dirty="0"/>
          </a:p>
        </p:txBody>
      </p:sp>
      <p:sp>
        <p:nvSpPr>
          <p:cNvPr id="37274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a:latin typeface="Tahoma" pitchFamily="34" charset="0"/>
              </a:defRPr>
            </a:lvl1pPr>
          </a:lstStyle>
          <a:p>
            <a:pPr>
              <a:defRPr/>
            </a:pPr>
            <a:r>
              <a:rPr lang="ru-RU" dirty="0"/>
              <a:t>Заседание расширенной коллегии</a:t>
            </a:r>
          </a:p>
        </p:txBody>
      </p:sp>
      <p:sp>
        <p:nvSpPr>
          <p:cNvPr id="37274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Tahoma" pitchFamily="34" charset="0"/>
              </a:defRPr>
            </a:lvl1pPr>
          </a:lstStyle>
          <a:p>
            <a:pPr>
              <a:defRPr/>
            </a:pPr>
            <a:fld id="{3554BD76-1089-456B-92D9-7ABCA204078D}" type="slidenum">
              <a:rPr lang="ru-RU"/>
              <a:pPr>
                <a:defRPr/>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FontTx/>
              <a:buNone/>
              <a:defRPr sz="1200">
                <a:latin typeface="Tahoma" pitchFamily="34" charset="0"/>
              </a:defRPr>
            </a:lvl1pPr>
          </a:lstStyle>
          <a:p>
            <a:pPr>
              <a:defRPr/>
            </a:pPr>
            <a:endParaRPr lang="ru-RU" dirty="0"/>
          </a:p>
        </p:txBody>
      </p:sp>
      <p:sp>
        <p:nvSpPr>
          <p:cNvPr id="23555" name="Rectangle 9"/>
          <p:cNvSpPr>
            <a:spLocks noGrp="1" noRot="1" noChangeAspect="1" noChangeArrowheads="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62507" name="Rectangle 11"/>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200">
                <a:latin typeface="Tahoma" pitchFamily="34" charset="0"/>
              </a:defRPr>
            </a:lvl1pPr>
          </a:lstStyle>
          <a:p>
            <a:pPr>
              <a:defRPr/>
            </a:pPr>
            <a:endParaRPr lang="ru-RU" dirty="0"/>
          </a:p>
        </p:txBody>
      </p:sp>
      <p:sp>
        <p:nvSpPr>
          <p:cNvPr id="362508" name="Rectangle 12"/>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buFontTx/>
              <a:buNone/>
              <a:defRPr sz="1200">
                <a:latin typeface="Tahoma" pitchFamily="34" charset="0"/>
              </a:defRPr>
            </a:lvl1pPr>
          </a:lstStyle>
          <a:p>
            <a:pPr>
              <a:defRPr/>
            </a:pPr>
            <a:endParaRPr lang="ru-RU" dirty="0"/>
          </a:p>
        </p:txBody>
      </p:sp>
      <p:sp>
        <p:nvSpPr>
          <p:cNvPr id="362509" name="Rectangle 13"/>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buFontTx/>
              <a:buNone/>
              <a:defRPr sz="1200">
                <a:latin typeface="Tahoma" pitchFamily="34" charset="0"/>
              </a:defRPr>
            </a:lvl1pPr>
          </a:lstStyle>
          <a:p>
            <a:pPr>
              <a:defRPr/>
            </a:pPr>
            <a:fld id="{1D5749F9-DFF1-437B-AB76-36BFE20265BC}"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p:cNvSpPr>
            <a:spLocks noGrp="1" noChangeArrowheads="1"/>
          </p:cNvSpPr>
          <p:nvPr>
            <p:ph type="sldNum" sz="quarter" idx="5"/>
          </p:nvPr>
        </p:nvSpPr>
        <p:spPr>
          <a:noFill/>
        </p:spPr>
        <p:txBody>
          <a:bodyPr/>
          <a:lstStyle/>
          <a:p>
            <a:fld id="{8F122C50-F839-4F29-90C2-5629343F4BA3}" type="slidenum">
              <a:rPr lang="ru-RU" smtClean="0"/>
              <a:pPr/>
              <a:t>1</a:t>
            </a:fld>
            <a:endParaRPr lang="ru-RU"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ru-RU"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a:ln/>
        </p:spPr>
        <p:txBody>
          <a:bodyPr/>
          <a:lstStyle/>
          <a:p>
            <a:endParaRPr lang="ru-RU" dirty="0" smtClean="0"/>
          </a:p>
        </p:txBody>
      </p:sp>
      <p:sp>
        <p:nvSpPr>
          <p:cNvPr id="25604" name="Номер слайда 3"/>
          <p:cNvSpPr>
            <a:spLocks noGrp="1"/>
          </p:cNvSpPr>
          <p:nvPr>
            <p:ph type="sldNum" sz="quarter" idx="5"/>
          </p:nvPr>
        </p:nvSpPr>
        <p:spPr>
          <a:noFill/>
        </p:spPr>
        <p:txBody>
          <a:bodyPr/>
          <a:lstStyle/>
          <a:p>
            <a:fld id="{DEEEF0D3-5487-4FAA-BCC4-8A3680BEBF97}" type="slidenum">
              <a:rPr lang="ru-RU" smtClean="0"/>
              <a:pPr/>
              <a:t>4</a:t>
            </a:fld>
            <a:endParaRPr lang="ru-R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D5749F9-DFF1-437B-AB76-36BFE20265BC}" type="slidenum">
              <a:rPr lang="ru-RU" smtClean="0"/>
              <a:pPr>
                <a:defRPr/>
              </a:pPr>
              <a:t>18</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2" name="Picture 1046" descr="slayd_tit"/>
          <p:cNvPicPr>
            <a:picLocks noChangeAspect="1" noChangeArrowheads="1"/>
          </p:cNvPicPr>
          <p:nvPr userDrawn="1"/>
        </p:nvPicPr>
        <p:blipFill>
          <a:blip r:embed="rId2" cstate="print"/>
          <a:srcRect/>
          <a:stretch>
            <a:fillRect/>
          </a:stretch>
        </p:blipFill>
        <p:spPr bwMode="auto">
          <a:xfrm>
            <a:off x="0" y="0"/>
            <a:ext cx="9144000" cy="2455863"/>
          </a:xfrm>
          <a:prstGeom prst="rect">
            <a:avLst/>
          </a:prstGeom>
          <a:noFill/>
          <a:ln w="9525">
            <a:noFill/>
            <a:miter lim="800000"/>
            <a:headEnd/>
            <a:tailEnd/>
          </a:ln>
        </p:spPr>
      </p:pic>
      <p:pic>
        <p:nvPicPr>
          <p:cNvPr id="3" name="Picture 1047" descr="slayd_tit_down"/>
          <p:cNvPicPr>
            <a:picLocks noChangeAspect="1" noChangeArrowheads="1"/>
          </p:cNvPicPr>
          <p:nvPr userDrawn="1"/>
        </p:nvPicPr>
        <p:blipFill>
          <a:blip r:embed="rId3" cstate="print"/>
          <a:srcRect/>
          <a:stretch>
            <a:fillRect/>
          </a:stretch>
        </p:blipFill>
        <p:spPr bwMode="auto">
          <a:xfrm>
            <a:off x="0" y="6324600"/>
            <a:ext cx="9144000" cy="533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sldNum" sz="quarter" idx="10"/>
          </p:nvPr>
        </p:nvSpPr>
        <p:spPr>
          <a:ln/>
        </p:spPr>
        <p:txBody>
          <a:bodyPr/>
          <a:lstStyle>
            <a:lvl1pPr>
              <a:defRPr/>
            </a:lvl1pPr>
          </a:lstStyle>
          <a:p>
            <a:pPr>
              <a:defRPr/>
            </a:pPr>
            <a:fld id="{68C6FD7F-D528-4903-B526-E8190F79A23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94488" y="1295400"/>
            <a:ext cx="2027237" cy="4724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1295400"/>
            <a:ext cx="5932488" cy="4724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sldNum" sz="quarter" idx="10"/>
          </p:nvPr>
        </p:nvSpPr>
        <p:spPr>
          <a:ln/>
        </p:spPr>
        <p:txBody>
          <a:bodyPr/>
          <a:lstStyle>
            <a:lvl1pPr>
              <a:defRPr/>
            </a:lvl1pPr>
          </a:lstStyle>
          <a:p>
            <a:pPr>
              <a:defRPr/>
            </a:pPr>
            <a:fld id="{253FCCF2-1511-4FB8-A21C-70EDF00973A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sldNum" sz="quarter" idx="10"/>
          </p:nvPr>
        </p:nvSpPr>
        <p:spPr>
          <a:ln/>
        </p:spPr>
        <p:txBody>
          <a:bodyPr/>
          <a:lstStyle>
            <a:lvl1pPr>
              <a:defRPr/>
            </a:lvl1pPr>
          </a:lstStyle>
          <a:p>
            <a:pPr>
              <a:defRPr/>
            </a:pPr>
            <a:fld id="{FFCEE030-B060-4A59-8042-A7BBA883ED3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sldNum" sz="quarter" idx="10"/>
          </p:nvPr>
        </p:nvSpPr>
        <p:spPr>
          <a:ln/>
        </p:spPr>
        <p:txBody>
          <a:bodyPr/>
          <a:lstStyle>
            <a:lvl1pPr>
              <a:defRPr/>
            </a:lvl1pPr>
          </a:lstStyle>
          <a:p>
            <a:pPr>
              <a:defRPr/>
            </a:pPr>
            <a:fld id="{BAD87FB5-BA7F-429E-A234-E8C61584D4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22098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2098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sldNum" sz="quarter" idx="10"/>
          </p:nvPr>
        </p:nvSpPr>
        <p:spPr>
          <a:ln/>
        </p:spPr>
        <p:txBody>
          <a:bodyPr/>
          <a:lstStyle>
            <a:lvl1pPr>
              <a:defRPr/>
            </a:lvl1pPr>
          </a:lstStyle>
          <a:p>
            <a:pPr>
              <a:defRPr/>
            </a:pPr>
            <a:fld id="{BD9DBC7C-23C8-421F-8366-C05F829C18A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sldNum" sz="quarter" idx="10"/>
          </p:nvPr>
        </p:nvSpPr>
        <p:spPr>
          <a:ln/>
        </p:spPr>
        <p:txBody>
          <a:bodyPr/>
          <a:lstStyle>
            <a:lvl1pPr>
              <a:defRPr/>
            </a:lvl1pPr>
          </a:lstStyle>
          <a:p>
            <a:pPr>
              <a:defRPr/>
            </a:pPr>
            <a:fld id="{DD46BA5E-3BEC-4A17-A4D0-15F990547A6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sldNum" sz="quarter" idx="10"/>
          </p:nvPr>
        </p:nvSpPr>
        <p:spPr>
          <a:ln/>
        </p:spPr>
        <p:txBody>
          <a:bodyPr/>
          <a:lstStyle>
            <a:lvl1pPr>
              <a:defRPr/>
            </a:lvl1pPr>
          </a:lstStyle>
          <a:p>
            <a:pPr>
              <a:defRPr/>
            </a:pPr>
            <a:fld id="{1A4AF505-374B-44B2-9703-981CAB9B3F7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pPr>
              <a:defRPr/>
            </a:pPr>
            <a:fld id="{930FEEE0-F4C2-4E50-884D-8A35C0F1218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sldNum" sz="quarter" idx="10"/>
          </p:nvPr>
        </p:nvSpPr>
        <p:spPr>
          <a:ln/>
        </p:spPr>
        <p:txBody>
          <a:bodyPr/>
          <a:lstStyle>
            <a:lvl1pPr>
              <a:defRPr/>
            </a:lvl1pPr>
          </a:lstStyle>
          <a:p>
            <a:pPr>
              <a:defRPr/>
            </a:pPr>
            <a:fld id="{B2EEC3BB-6C12-4E32-ABB6-372F644E0F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sldNum" sz="quarter" idx="10"/>
          </p:nvPr>
        </p:nvSpPr>
        <p:spPr>
          <a:ln/>
        </p:spPr>
        <p:txBody>
          <a:bodyPr/>
          <a:lstStyle>
            <a:lvl1pPr>
              <a:defRPr/>
            </a:lvl1pPr>
          </a:lstStyle>
          <a:p>
            <a:pPr>
              <a:defRPr/>
            </a:pPr>
            <a:fld id="{EBB97875-5631-4F2E-B385-D90B4E66FC0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1"/>
          <p:cNvSpPr>
            <a:spLocks noGrp="1" noChangeArrowheads="1"/>
          </p:cNvSpPr>
          <p:nvPr>
            <p:ph type="title"/>
          </p:nvPr>
        </p:nvSpPr>
        <p:spPr bwMode="auto">
          <a:xfrm>
            <a:off x="1406525" y="1295400"/>
            <a:ext cx="7315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4099" name="Rectangle 22"/>
          <p:cNvSpPr>
            <a:spLocks noGrp="1" noChangeArrowheads="1"/>
          </p:cNvSpPr>
          <p:nvPr>
            <p:ph type="body" idx="1"/>
          </p:nvPr>
        </p:nvSpPr>
        <p:spPr bwMode="auto">
          <a:xfrm>
            <a:off x="609600" y="2209800"/>
            <a:ext cx="7924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392215" name="Rectangle 23"/>
          <p:cNvSpPr>
            <a:spLocks noGrp="1" noChangeArrowheads="1"/>
          </p:cNvSpPr>
          <p:nvPr>
            <p:ph type="sldNum" sz="quarter" idx="4"/>
          </p:nvPr>
        </p:nvSpPr>
        <p:spPr bwMode="auto">
          <a:xfrm>
            <a:off x="0" y="6467475"/>
            <a:ext cx="939800"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accent2"/>
                </a:solidFill>
                <a:latin typeface="Arial Narrow" pitchFamily="34" charset="0"/>
              </a:defRPr>
            </a:lvl1pPr>
          </a:lstStyle>
          <a:p>
            <a:pPr>
              <a:defRPr/>
            </a:pPr>
            <a:fld id="{019C4055-039A-4CA2-9A75-9D2BDFCF6E1D}" type="slidenum">
              <a:rPr lang="en-US"/>
              <a:pPr>
                <a:defRPr/>
              </a:pPr>
              <a:t>‹#›</a:t>
            </a:fld>
            <a:endParaRPr lang="en-US" dirty="0"/>
          </a:p>
        </p:txBody>
      </p:sp>
      <p:sp>
        <p:nvSpPr>
          <p:cNvPr id="392216" name="Line 24"/>
          <p:cNvSpPr>
            <a:spLocks noChangeShapeType="1"/>
          </p:cNvSpPr>
          <p:nvPr userDrawn="1"/>
        </p:nvSpPr>
        <p:spPr bwMode="auto">
          <a:xfrm>
            <a:off x="609600" y="6553200"/>
            <a:ext cx="0" cy="304800"/>
          </a:xfrm>
          <a:prstGeom prst="line">
            <a:avLst/>
          </a:prstGeom>
          <a:noFill/>
          <a:ln w="9525">
            <a:solidFill>
              <a:schemeClr val="accent2"/>
            </a:solidFill>
            <a:round/>
            <a:headEnd/>
            <a:tailEnd/>
          </a:ln>
          <a:effectLst/>
        </p:spPr>
        <p:txBody>
          <a:bodyPr wrap="none" anchor="ctr"/>
          <a:lstStyle/>
          <a:p>
            <a:pPr>
              <a:defRPr/>
            </a:pPr>
            <a:endParaRPr lang="ru-RU" dirty="0"/>
          </a:p>
        </p:txBody>
      </p:sp>
      <p:pic>
        <p:nvPicPr>
          <p:cNvPr id="4102" name="Picture 26" descr="slayd_tit_down"/>
          <p:cNvPicPr>
            <a:picLocks noChangeAspect="1" noChangeArrowheads="1"/>
          </p:cNvPicPr>
          <p:nvPr userDrawn="1"/>
        </p:nvPicPr>
        <p:blipFill>
          <a:blip r:embed="rId13" cstate="print"/>
          <a:srcRect/>
          <a:stretch>
            <a:fillRect/>
          </a:stretch>
        </p:blipFill>
        <p:spPr bwMode="auto">
          <a:xfrm>
            <a:off x="0" y="0"/>
            <a:ext cx="9144000" cy="3333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185"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hf hdr="0" ftr="0" dt="0"/>
  <p:txStyles>
    <p:titleStyle>
      <a:lvl1pPr algn="l" rtl="0" eaLnBrk="0" fontAlgn="base" hangingPunct="0">
        <a:lnSpc>
          <a:spcPct val="85000"/>
        </a:lnSpc>
        <a:spcBef>
          <a:spcPct val="0"/>
        </a:spcBef>
        <a:spcAft>
          <a:spcPct val="0"/>
        </a:spcAft>
        <a:defRPr sz="4200">
          <a:solidFill>
            <a:schemeClr val="accent2"/>
          </a:solidFill>
          <a:latin typeface="+mj-lt"/>
          <a:ea typeface="+mj-ea"/>
          <a:cs typeface="+mj-cs"/>
        </a:defRPr>
      </a:lvl1pPr>
      <a:lvl2pPr algn="l" rtl="0" eaLnBrk="0" fontAlgn="base" hangingPunct="0">
        <a:lnSpc>
          <a:spcPct val="85000"/>
        </a:lnSpc>
        <a:spcBef>
          <a:spcPct val="0"/>
        </a:spcBef>
        <a:spcAft>
          <a:spcPct val="0"/>
        </a:spcAft>
        <a:defRPr sz="4200">
          <a:solidFill>
            <a:schemeClr val="accent2"/>
          </a:solidFill>
          <a:latin typeface="Arial" charset="0"/>
        </a:defRPr>
      </a:lvl2pPr>
      <a:lvl3pPr algn="l" rtl="0" eaLnBrk="0" fontAlgn="base" hangingPunct="0">
        <a:lnSpc>
          <a:spcPct val="85000"/>
        </a:lnSpc>
        <a:spcBef>
          <a:spcPct val="0"/>
        </a:spcBef>
        <a:spcAft>
          <a:spcPct val="0"/>
        </a:spcAft>
        <a:defRPr sz="4200">
          <a:solidFill>
            <a:schemeClr val="accent2"/>
          </a:solidFill>
          <a:latin typeface="Arial" charset="0"/>
        </a:defRPr>
      </a:lvl3pPr>
      <a:lvl4pPr algn="l" rtl="0" eaLnBrk="0" fontAlgn="base" hangingPunct="0">
        <a:lnSpc>
          <a:spcPct val="85000"/>
        </a:lnSpc>
        <a:spcBef>
          <a:spcPct val="0"/>
        </a:spcBef>
        <a:spcAft>
          <a:spcPct val="0"/>
        </a:spcAft>
        <a:defRPr sz="4200">
          <a:solidFill>
            <a:schemeClr val="accent2"/>
          </a:solidFill>
          <a:latin typeface="Arial" charset="0"/>
        </a:defRPr>
      </a:lvl4pPr>
      <a:lvl5pPr algn="l" rtl="0" eaLnBrk="0" fontAlgn="base" hangingPunct="0">
        <a:lnSpc>
          <a:spcPct val="85000"/>
        </a:lnSpc>
        <a:spcBef>
          <a:spcPct val="0"/>
        </a:spcBef>
        <a:spcAft>
          <a:spcPct val="0"/>
        </a:spcAft>
        <a:defRPr sz="4200">
          <a:solidFill>
            <a:schemeClr val="accent2"/>
          </a:solidFill>
          <a:latin typeface="Arial" charset="0"/>
        </a:defRPr>
      </a:lvl5pPr>
      <a:lvl6pPr marL="457200" algn="l" rtl="0" fontAlgn="base">
        <a:lnSpc>
          <a:spcPct val="85000"/>
        </a:lnSpc>
        <a:spcBef>
          <a:spcPct val="0"/>
        </a:spcBef>
        <a:spcAft>
          <a:spcPct val="0"/>
        </a:spcAft>
        <a:defRPr sz="4200">
          <a:solidFill>
            <a:schemeClr val="accent2"/>
          </a:solidFill>
          <a:latin typeface="Arial" charset="0"/>
        </a:defRPr>
      </a:lvl6pPr>
      <a:lvl7pPr marL="914400" algn="l" rtl="0" fontAlgn="base">
        <a:lnSpc>
          <a:spcPct val="85000"/>
        </a:lnSpc>
        <a:spcBef>
          <a:spcPct val="0"/>
        </a:spcBef>
        <a:spcAft>
          <a:spcPct val="0"/>
        </a:spcAft>
        <a:defRPr sz="4200">
          <a:solidFill>
            <a:schemeClr val="accent2"/>
          </a:solidFill>
          <a:latin typeface="Arial" charset="0"/>
        </a:defRPr>
      </a:lvl7pPr>
      <a:lvl8pPr marL="1371600" algn="l" rtl="0" fontAlgn="base">
        <a:lnSpc>
          <a:spcPct val="85000"/>
        </a:lnSpc>
        <a:spcBef>
          <a:spcPct val="0"/>
        </a:spcBef>
        <a:spcAft>
          <a:spcPct val="0"/>
        </a:spcAft>
        <a:defRPr sz="4200">
          <a:solidFill>
            <a:schemeClr val="accent2"/>
          </a:solidFill>
          <a:latin typeface="Arial" charset="0"/>
        </a:defRPr>
      </a:lvl8pPr>
      <a:lvl9pPr marL="1828800" algn="l" rtl="0" fontAlgn="base">
        <a:lnSpc>
          <a:spcPct val="85000"/>
        </a:lnSpc>
        <a:spcBef>
          <a:spcPct val="0"/>
        </a:spcBef>
        <a:spcAft>
          <a:spcPct val="0"/>
        </a:spcAft>
        <a:defRPr sz="4200">
          <a:solidFill>
            <a:schemeClr val="accent2"/>
          </a:solidFill>
          <a:latin typeface="Arial" charset="0"/>
        </a:defRPr>
      </a:lvl9pPr>
    </p:titleStyle>
    <p:bodyStyle>
      <a:lvl1pPr marL="342900" indent="-342900" algn="l" rtl="0" eaLnBrk="0" fontAlgn="base" hangingPunct="0">
        <a:spcBef>
          <a:spcPct val="60000"/>
        </a:spcBef>
        <a:spcAft>
          <a:spcPct val="0"/>
        </a:spcAft>
        <a:buClr>
          <a:schemeClr val="tx1"/>
        </a:buClr>
        <a:buChar char="•"/>
        <a:defRPr sz="3000">
          <a:solidFill>
            <a:schemeClr val="accent2"/>
          </a:solidFill>
          <a:latin typeface="+mn-lt"/>
          <a:ea typeface="+mn-ea"/>
          <a:cs typeface="+mn-cs"/>
        </a:defRPr>
      </a:lvl1pPr>
      <a:lvl2pPr marL="742950" indent="-285750" algn="l" rtl="0" eaLnBrk="0" fontAlgn="base" hangingPunct="0">
        <a:spcBef>
          <a:spcPct val="40000"/>
        </a:spcBef>
        <a:spcAft>
          <a:spcPct val="0"/>
        </a:spcAft>
        <a:buClr>
          <a:schemeClr val="tx1"/>
        </a:buClr>
        <a:buChar char="–"/>
        <a:defRPr sz="2600">
          <a:solidFill>
            <a:schemeClr val="accent2"/>
          </a:solidFill>
          <a:latin typeface="+mn-lt"/>
        </a:defRPr>
      </a:lvl2pPr>
      <a:lvl3pPr marL="1143000" indent="-228600" algn="l" rtl="0" eaLnBrk="0" fontAlgn="base" hangingPunct="0">
        <a:lnSpc>
          <a:spcPct val="95000"/>
        </a:lnSpc>
        <a:spcBef>
          <a:spcPct val="35000"/>
        </a:spcBef>
        <a:spcAft>
          <a:spcPct val="0"/>
        </a:spcAft>
        <a:buClr>
          <a:schemeClr val="tx1"/>
        </a:buClr>
        <a:buChar char="•"/>
        <a:defRPr sz="2400">
          <a:solidFill>
            <a:schemeClr val="accent2"/>
          </a:solidFill>
          <a:latin typeface="+mn-lt"/>
        </a:defRPr>
      </a:lvl3pPr>
      <a:lvl4pPr marL="1600200" indent="-228600" algn="l" rtl="0" eaLnBrk="0" fontAlgn="base" hangingPunct="0">
        <a:lnSpc>
          <a:spcPct val="75000"/>
        </a:lnSpc>
        <a:spcBef>
          <a:spcPct val="30000"/>
        </a:spcBef>
        <a:spcAft>
          <a:spcPct val="0"/>
        </a:spcAft>
        <a:buClr>
          <a:schemeClr val="tx1"/>
        </a:buClr>
        <a:buChar char="–"/>
        <a:defRPr sz="2000">
          <a:solidFill>
            <a:schemeClr val="accent2"/>
          </a:solidFill>
          <a:latin typeface="+mn-lt"/>
        </a:defRPr>
      </a:lvl4pPr>
      <a:lvl5pPr marL="2057400" indent="-228600" algn="l" rtl="0" eaLnBrk="0" fontAlgn="base" hangingPunct="0">
        <a:lnSpc>
          <a:spcPct val="75000"/>
        </a:lnSpc>
        <a:spcBef>
          <a:spcPct val="30000"/>
        </a:spcBef>
        <a:spcAft>
          <a:spcPct val="0"/>
        </a:spcAft>
        <a:buClr>
          <a:schemeClr val="tx1"/>
        </a:buClr>
        <a:buChar char="»"/>
        <a:defRPr>
          <a:solidFill>
            <a:schemeClr val="accent2"/>
          </a:solidFill>
          <a:latin typeface="+mn-lt"/>
        </a:defRPr>
      </a:lvl5pPr>
      <a:lvl6pPr marL="2514600" indent="-228600" algn="l" rtl="0" fontAlgn="base">
        <a:lnSpc>
          <a:spcPct val="75000"/>
        </a:lnSpc>
        <a:spcBef>
          <a:spcPct val="30000"/>
        </a:spcBef>
        <a:spcAft>
          <a:spcPct val="0"/>
        </a:spcAft>
        <a:buClr>
          <a:schemeClr val="tx1"/>
        </a:buClr>
        <a:buChar char="»"/>
        <a:defRPr>
          <a:solidFill>
            <a:schemeClr val="accent2"/>
          </a:solidFill>
          <a:latin typeface="+mn-lt"/>
        </a:defRPr>
      </a:lvl6pPr>
      <a:lvl7pPr marL="2971800" indent="-228600" algn="l" rtl="0" fontAlgn="base">
        <a:lnSpc>
          <a:spcPct val="75000"/>
        </a:lnSpc>
        <a:spcBef>
          <a:spcPct val="30000"/>
        </a:spcBef>
        <a:spcAft>
          <a:spcPct val="0"/>
        </a:spcAft>
        <a:buClr>
          <a:schemeClr val="tx1"/>
        </a:buClr>
        <a:buChar char="»"/>
        <a:defRPr>
          <a:solidFill>
            <a:schemeClr val="accent2"/>
          </a:solidFill>
          <a:latin typeface="+mn-lt"/>
        </a:defRPr>
      </a:lvl7pPr>
      <a:lvl8pPr marL="3429000" indent="-228600" algn="l" rtl="0" fontAlgn="base">
        <a:lnSpc>
          <a:spcPct val="75000"/>
        </a:lnSpc>
        <a:spcBef>
          <a:spcPct val="30000"/>
        </a:spcBef>
        <a:spcAft>
          <a:spcPct val="0"/>
        </a:spcAft>
        <a:buClr>
          <a:schemeClr val="tx1"/>
        </a:buClr>
        <a:buChar char="»"/>
        <a:defRPr>
          <a:solidFill>
            <a:schemeClr val="accent2"/>
          </a:solidFill>
          <a:latin typeface="+mn-lt"/>
        </a:defRPr>
      </a:lvl8pPr>
      <a:lvl9pPr marL="3886200" indent="-228600" algn="l" rtl="0" fontAlgn="base">
        <a:lnSpc>
          <a:spcPct val="75000"/>
        </a:lnSpc>
        <a:spcBef>
          <a:spcPct val="30000"/>
        </a:spcBef>
        <a:spcAft>
          <a:spcPct val="0"/>
        </a:spcAft>
        <a:buClr>
          <a:schemeClr val="tx1"/>
        </a:buClr>
        <a:buChar char="»"/>
        <a:defRPr>
          <a:solidFill>
            <a:schemeClr val="accent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077"/>
          <p:cNvSpPr txBox="1">
            <a:spLocks noChangeArrowheads="1"/>
          </p:cNvSpPr>
          <p:nvPr/>
        </p:nvSpPr>
        <p:spPr bwMode="auto">
          <a:xfrm>
            <a:off x="3348038" y="5573713"/>
            <a:ext cx="2808287" cy="338137"/>
          </a:xfrm>
          <a:prstGeom prst="rect">
            <a:avLst/>
          </a:prstGeom>
          <a:noFill/>
          <a:ln w="9525">
            <a:noFill/>
            <a:miter lim="800000"/>
            <a:headEnd/>
            <a:tailEnd/>
          </a:ln>
        </p:spPr>
        <p:txBody>
          <a:bodyPr>
            <a:spAutoFit/>
          </a:bodyPr>
          <a:lstStyle/>
          <a:p>
            <a:pPr algn="ctr">
              <a:buFontTx/>
              <a:buNone/>
            </a:pPr>
            <a:r>
              <a:rPr lang="ru-RU" sz="1600" dirty="0">
                <a:solidFill>
                  <a:srgbClr val="006666"/>
                </a:solidFill>
              </a:rPr>
              <a:t>Великий Новгород</a:t>
            </a:r>
          </a:p>
        </p:txBody>
      </p:sp>
      <p:sp>
        <p:nvSpPr>
          <p:cNvPr id="6147" name="Rectangle 3079"/>
          <p:cNvSpPr>
            <a:spLocks noChangeArrowheads="1"/>
          </p:cNvSpPr>
          <p:nvPr/>
        </p:nvSpPr>
        <p:spPr bwMode="auto">
          <a:xfrm>
            <a:off x="755650" y="2636838"/>
            <a:ext cx="7443788" cy="2668587"/>
          </a:xfrm>
          <a:prstGeom prst="rect">
            <a:avLst/>
          </a:prstGeom>
          <a:noFill/>
          <a:ln w="9525">
            <a:noFill/>
            <a:miter lim="800000"/>
            <a:headEnd/>
            <a:tailEnd/>
          </a:ln>
        </p:spPr>
        <p:txBody>
          <a:bodyPr anchor="ctr"/>
          <a:lstStyle/>
          <a:p>
            <a:pPr algn="r">
              <a:lnSpc>
                <a:spcPct val="85000"/>
              </a:lnSpc>
              <a:spcBef>
                <a:spcPct val="0"/>
              </a:spcBef>
              <a:buFontTx/>
              <a:buNone/>
            </a:pPr>
            <a:r>
              <a:rPr lang="en-US" sz="3600" dirty="0">
                <a:solidFill>
                  <a:schemeClr val="accent2"/>
                </a:solidFill>
              </a:rPr>
              <a:t> </a:t>
            </a:r>
            <a:endParaRPr lang="ru-RU" sz="3600" b="1" dirty="0">
              <a:solidFill>
                <a:schemeClr val="accent2"/>
              </a:solidFill>
            </a:endParaRPr>
          </a:p>
        </p:txBody>
      </p:sp>
      <p:sp>
        <p:nvSpPr>
          <p:cNvPr id="3077" name="Text Box 3080"/>
          <p:cNvSpPr txBox="1">
            <a:spLocks noChangeArrowheads="1"/>
          </p:cNvSpPr>
          <p:nvPr/>
        </p:nvSpPr>
        <p:spPr bwMode="auto">
          <a:xfrm>
            <a:off x="0" y="2636838"/>
            <a:ext cx="8964613" cy="4132262"/>
          </a:xfrm>
          <a:prstGeom prst="rect">
            <a:avLst/>
          </a:prstGeom>
          <a:noFill/>
          <a:ln w="9525">
            <a:noFill/>
            <a:miter lim="800000"/>
            <a:headEnd/>
            <a:tailEnd/>
          </a:ln>
        </p:spPr>
        <p:txBody>
          <a:bodyPr>
            <a:spAutoFit/>
          </a:bodyPr>
          <a:lstStyle/>
          <a:p>
            <a:pPr algn="r">
              <a:spcBef>
                <a:spcPts val="0"/>
              </a:spcBef>
              <a:buFontTx/>
              <a:buNone/>
              <a:defRPr/>
            </a:pPr>
            <a:endParaRPr lang="ru-RU" sz="3500" b="1" dirty="0">
              <a:solidFill>
                <a:srgbClr val="006666"/>
              </a:solidFill>
              <a:effectLst>
                <a:outerShdw blurRad="38100" dist="38100" dir="2700000" algn="tl">
                  <a:srgbClr val="000000">
                    <a:alpha val="43137"/>
                  </a:srgbClr>
                </a:outerShdw>
              </a:effectLst>
              <a:latin typeface="Arial" pitchFamily="34" charset="0"/>
            </a:endParaRPr>
          </a:p>
          <a:p>
            <a:pPr algn="r">
              <a:spcBef>
                <a:spcPts val="0"/>
              </a:spcBef>
              <a:buFontTx/>
              <a:buNone/>
              <a:defRPr/>
            </a:pPr>
            <a:r>
              <a:rPr lang="ru-RU" sz="3500" b="1" dirty="0">
                <a:solidFill>
                  <a:srgbClr val="000099"/>
                </a:solidFill>
                <a:effectLst>
                  <a:outerShdw blurRad="38100" dist="38100" dir="2700000" algn="tl">
                    <a:srgbClr val="000000">
                      <a:alpha val="43137"/>
                    </a:srgbClr>
                  </a:outerShdw>
                </a:effectLst>
                <a:latin typeface="Arial" pitchFamily="34" charset="0"/>
              </a:rPr>
              <a:t>Результаты контроля за соблюдением антимонопольного законодательства </a:t>
            </a:r>
          </a:p>
          <a:p>
            <a:pPr algn="r">
              <a:spcBef>
                <a:spcPts val="0"/>
              </a:spcBef>
              <a:buFontTx/>
              <a:buNone/>
              <a:defRPr/>
            </a:pPr>
            <a:r>
              <a:rPr lang="ru-RU" sz="3500" b="1" dirty="0">
                <a:solidFill>
                  <a:srgbClr val="000099"/>
                </a:solidFill>
                <a:effectLst>
                  <a:outerShdw blurRad="38100" dist="38100" dir="2700000" algn="tl">
                    <a:srgbClr val="000000">
                      <a:alpha val="43137"/>
                    </a:srgbClr>
                  </a:outerShdw>
                </a:effectLst>
                <a:latin typeface="Arial" pitchFamily="34" charset="0"/>
              </a:rPr>
              <a:t>за 1 полугодие </a:t>
            </a:r>
            <a:r>
              <a:rPr lang="ru-RU" sz="3500" b="1" dirty="0" smtClean="0">
                <a:solidFill>
                  <a:srgbClr val="000099"/>
                </a:solidFill>
                <a:effectLst>
                  <a:outerShdw blurRad="38100" dist="38100" dir="2700000" algn="tl">
                    <a:srgbClr val="000000">
                      <a:alpha val="43137"/>
                    </a:srgbClr>
                  </a:outerShdw>
                </a:effectLst>
                <a:latin typeface="Arial" pitchFamily="34" charset="0"/>
              </a:rPr>
              <a:t>2019 </a:t>
            </a:r>
            <a:r>
              <a:rPr lang="ru-RU" sz="3500" b="1" dirty="0">
                <a:solidFill>
                  <a:srgbClr val="000099"/>
                </a:solidFill>
                <a:effectLst>
                  <a:outerShdw blurRad="38100" dist="38100" dir="2700000" algn="tl">
                    <a:srgbClr val="000000">
                      <a:alpha val="43137"/>
                    </a:srgbClr>
                  </a:outerShdw>
                </a:effectLst>
                <a:latin typeface="Arial" pitchFamily="34" charset="0"/>
              </a:rPr>
              <a:t>года</a:t>
            </a:r>
          </a:p>
          <a:p>
            <a:pPr algn="ctr">
              <a:lnSpc>
                <a:spcPct val="150000"/>
              </a:lnSpc>
              <a:spcBef>
                <a:spcPct val="50000"/>
              </a:spcBef>
              <a:buFontTx/>
              <a:buNone/>
              <a:defRPr/>
            </a:pPr>
            <a:r>
              <a:rPr lang="ru-RU" sz="3500" b="1" dirty="0">
                <a:solidFill>
                  <a:srgbClr val="006666"/>
                </a:solidFill>
                <a:effectLst>
                  <a:outerShdw blurRad="38100" dist="38100" dir="2700000" algn="tl">
                    <a:srgbClr val="000000">
                      <a:alpha val="43137"/>
                    </a:srgbClr>
                  </a:outerShdw>
                </a:effectLst>
                <a:latin typeface="Arial" pitchFamily="34" charset="0"/>
              </a:rPr>
              <a:t>  </a:t>
            </a:r>
            <a:br>
              <a:rPr lang="ru-RU" sz="3500" b="1" dirty="0">
                <a:solidFill>
                  <a:srgbClr val="006666"/>
                </a:solidFill>
                <a:effectLst>
                  <a:outerShdw blurRad="38100" dist="38100" dir="2700000" algn="tl">
                    <a:srgbClr val="000000">
                      <a:alpha val="43137"/>
                    </a:srgbClr>
                  </a:outerShdw>
                </a:effectLst>
                <a:latin typeface="Arial" pitchFamily="34" charset="0"/>
              </a:rPr>
            </a:br>
            <a:endParaRPr lang="ru-RU" sz="3500" b="1" dirty="0">
              <a:solidFill>
                <a:schemeClr val="accent2"/>
              </a:solidFill>
              <a:effectLst>
                <a:outerShdw blurRad="38100" dist="38100" dir="2700000" algn="tl">
                  <a:srgbClr val="000000">
                    <a:alpha val="43137"/>
                  </a:srgbClr>
                </a:outerShdw>
              </a:effectLst>
              <a:latin typeface="Arial" pitchFamily="34" charset="0"/>
            </a:endParaRPr>
          </a:p>
        </p:txBody>
      </p:sp>
      <p:pic>
        <p:nvPicPr>
          <p:cNvPr id="6149" name="Рисунок 4" descr="logotype.png"/>
          <p:cNvPicPr>
            <a:picLocks noChangeAspect="1"/>
          </p:cNvPicPr>
          <p:nvPr/>
        </p:nvPicPr>
        <p:blipFill>
          <a:blip r:embed="rId3" cstate="print"/>
          <a:srcRect/>
          <a:stretch>
            <a:fillRect/>
          </a:stretch>
        </p:blipFill>
        <p:spPr bwMode="auto">
          <a:xfrm>
            <a:off x="6227763" y="236538"/>
            <a:ext cx="2916237" cy="960437"/>
          </a:xfrm>
          <a:prstGeom prst="rect">
            <a:avLst/>
          </a:prstGeom>
          <a:noFill/>
          <a:ln w="9525">
            <a:noFill/>
            <a:miter lim="800000"/>
            <a:headEnd/>
            <a:tailEnd/>
          </a:ln>
        </p:spPr>
      </p:pic>
      <p:sp>
        <p:nvSpPr>
          <p:cNvPr id="6150" name="Прямоугольник 6"/>
          <p:cNvSpPr>
            <a:spLocks noChangeArrowheads="1"/>
          </p:cNvSpPr>
          <p:nvPr/>
        </p:nvSpPr>
        <p:spPr bwMode="auto">
          <a:xfrm>
            <a:off x="1692275" y="1628775"/>
            <a:ext cx="7127875" cy="1200150"/>
          </a:xfrm>
          <a:prstGeom prst="rect">
            <a:avLst/>
          </a:prstGeom>
          <a:noFill/>
          <a:ln w="9525">
            <a:noFill/>
            <a:miter lim="800000"/>
            <a:headEnd/>
            <a:tailEnd/>
          </a:ln>
        </p:spPr>
        <p:txBody>
          <a:bodyPr>
            <a:spAutoFit/>
          </a:bodyPr>
          <a:lstStyle/>
          <a:p>
            <a:pPr algn="r">
              <a:buFontTx/>
              <a:buNone/>
            </a:pPr>
            <a:r>
              <a:rPr lang="ru-RU" sz="2400" b="1" dirty="0">
                <a:solidFill>
                  <a:srgbClr val="008080"/>
                </a:solidFill>
                <a:latin typeface="Times New Roman" pitchFamily="18" charset="0"/>
                <a:cs typeface="Times New Roman" pitchFamily="18" charset="0"/>
              </a:rPr>
              <a:t>УПРАВЛЕНИЕ ФЕДЕРАЛЬНОЙ АНТИМОНОПОЛЬНОЙ СЛУЖБЫ ПО НОВГОРОДСКОЙ ОБЛАСТИ</a:t>
            </a:r>
            <a:endParaRPr lang="en-US" sz="2400" b="1" dirty="0">
              <a:solidFill>
                <a:srgbClr val="00808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3"/>
          <p:cNvSpPr>
            <a:spLocks noGrp="1"/>
          </p:cNvSpPr>
          <p:nvPr>
            <p:ph type="sldNum" sz="quarter" idx="10"/>
          </p:nvPr>
        </p:nvSpPr>
        <p:spPr>
          <a:noFill/>
        </p:spPr>
        <p:txBody>
          <a:bodyPr/>
          <a:lstStyle/>
          <a:p>
            <a:fld id="{5D5D3077-6A92-4CE2-8122-17A3AD0096E3}" type="slidenum">
              <a:rPr lang="en-US" smtClean="0"/>
              <a:pPr/>
              <a:t>10</a:t>
            </a:fld>
            <a:endParaRPr lang="en-US" dirty="0" smtClean="0"/>
          </a:p>
        </p:txBody>
      </p:sp>
      <p:sp>
        <p:nvSpPr>
          <p:cNvPr id="13315" name="Rectangle 3"/>
          <p:cNvSpPr>
            <a:spLocks noGrp="1" noChangeArrowheads="1"/>
          </p:cNvSpPr>
          <p:nvPr>
            <p:ph type="body" idx="1"/>
          </p:nvPr>
        </p:nvSpPr>
        <p:spPr>
          <a:xfrm>
            <a:off x="468313" y="260350"/>
            <a:ext cx="8351837" cy="6337300"/>
          </a:xfrm>
        </p:spPr>
        <p:txBody>
          <a:bodyPr/>
          <a:lstStyle/>
          <a:p>
            <a:pPr marL="1800000" eaLnBrk="1" hangingPunct="1">
              <a:lnSpc>
                <a:spcPct val="90000"/>
              </a:lnSpc>
              <a:defRPr/>
            </a:pPr>
            <a:r>
              <a:rPr lang="ru-RU" sz="2200" b="1" dirty="0" smtClean="0">
                <a:solidFill>
                  <a:srgbClr val="7030A0"/>
                </a:solidFill>
              </a:rPr>
              <a:t>Нарушение запрета органами власти на антиконкурентные акты и действия (бездействие) (статья 15 Закона о защите конкуренции)</a:t>
            </a:r>
          </a:p>
          <a:p>
            <a:pPr marL="0" algn="just">
              <a:spcBef>
                <a:spcPts val="0"/>
              </a:spcBef>
              <a:defRPr/>
            </a:pPr>
            <a:endParaRPr lang="ru-RU" sz="600" dirty="0" smtClean="0">
              <a:solidFill>
                <a:srgbClr val="0066FF"/>
              </a:solidFill>
            </a:endParaRPr>
          </a:p>
          <a:p>
            <a:pPr marL="0" algn="just">
              <a:spcBef>
                <a:spcPts val="0"/>
              </a:spcBef>
              <a:defRPr/>
            </a:pPr>
            <a:r>
              <a:rPr lang="ru-RU" sz="1800" b="1" dirty="0" smtClean="0">
                <a:solidFill>
                  <a:srgbClr val="0066FF"/>
                </a:solidFill>
              </a:rPr>
              <a:t>В отчетном периоде органам власти выдано и исполнено 6 предупреждений о прекращении нарушений части 1 стати 15 Закона о защите конкуренции, в том числе:</a:t>
            </a:r>
          </a:p>
          <a:p>
            <a:pPr marL="0" algn="just">
              <a:spcBef>
                <a:spcPts val="0"/>
              </a:spcBef>
              <a:defRPr/>
            </a:pPr>
            <a:r>
              <a:rPr lang="ru-RU" sz="1800" b="1" dirty="0" smtClean="0">
                <a:solidFill>
                  <a:schemeClr val="bg1">
                    <a:lumMod val="90000"/>
                    <a:lumOff val="10000"/>
                  </a:schemeClr>
                </a:solidFill>
              </a:rPr>
              <a:t>2</a:t>
            </a:r>
            <a:r>
              <a:rPr lang="ru-RU" sz="1800" dirty="0" smtClean="0">
                <a:solidFill>
                  <a:schemeClr val="bg1">
                    <a:lumMod val="90000"/>
                    <a:lumOff val="10000"/>
                  </a:schemeClr>
                </a:solidFill>
              </a:rPr>
              <a:t> предупреждения выданы Министерству труда и социальной защиты населения Новгородской области.</a:t>
            </a:r>
          </a:p>
          <a:p>
            <a:pPr marL="1800000" algn="just">
              <a:spcBef>
                <a:spcPts val="0"/>
              </a:spcBef>
              <a:defRPr/>
            </a:pPr>
            <a:endParaRPr lang="ru-RU" sz="600" dirty="0" smtClean="0">
              <a:solidFill>
                <a:srgbClr val="0000CC"/>
              </a:solidFill>
            </a:endParaRPr>
          </a:p>
          <a:p>
            <a:pPr marL="1800000" algn="just">
              <a:spcBef>
                <a:spcPts val="0"/>
              </a:spcBef>
              <a:defRPr/>
            </a:pPr>
            <a:r>
              <a:rPr lang="ru-RU" sz="1700" dirty="0" smtClean="0">
                <a:solidFill>
                  <a:srgbClr val="0000CC"/>
                </a:solidFill>
              </a:rPr>
              <a:t>Министерством утверждены административные регламенты по предоставлению государственных услуг по возмещению расходов по установке телефона, по возмещению один раз в год расходов по проезду (туда и обратно) различными видами транспорта реабилитированным лицам. В форме заявления в соответствующей графе от заявителя требуется указать</a:t>
            </a:r>
          </a:p>
          <a:p>
            <a:pPr marL="0" algn="just">
              <a:spcBef>
                <a:spcPts val="0"/>
              </a:spcBef>
              <a:defRPr/>
            </a:pPr>
            <a:r>
              <a:rPr lang="ru-RU" sz="1700" dirty="0" smtClean="0">
                <a:solidFill>
                  <a:srgbClr val="0000CC"/>
                </a:solidFill>
              </a:rPr>
              <a:t>кредитную организацию и лицевой счет, причем во втором случае  в схеме предоставления госуслуги в качестве такой кредитной организации указан «Сберегательный банк РФ».</a:t>
            </a:r>
          </a:p>
          <a:p>
            <a:pPr marL="0" algn="just">
              <a:spcBef>
                <a:spcPts val="0"/>
              </a:spcBef>
              <a:defRPr/>
            </a:pPr>
            <a:r>
              <a:rPr lang="ru-RU" sz="1700" b="1" dirty="0" smtClean="0">
                <a:solidFill>
                  <a:srgbClr val="CC3300"/>
                </a:solidFill>
              </a:rPr>
              <a:t>При этом действующее законодательство не содержит ограничений по способу осуществления выплаты денежных средств в рамках обеспечения мер социальной поддержки отдельных категорий граждан.  </a:t>
            </a:r>
            <a:r>
              <a:rPr lang="ru-RU" sz="1600" dirty="0" smtClean="0">
                <a:solidFill>
                  <a:srgbClr val="006600"/>
                </a:solidFill>
              </a:rPr>
              <a:t>Услуги, связанные с данными выплатами (получение, доставка таких выплат), могут осуществлять, в частности, организации федеральной почтовой связи.</a:t>
            </a:r>
          </a:p>
        </p:txBody>
      </p:sp>
      <p:pic>
        <p:nvPicPr>
          <p:cNvPr id="7172" name="Рисунок 3" descr="https://million-wallpapers.ru/wallpapers/1/6/496712634801017.jpg"/>
          <p:cNvPicPr>
            <a:picLocks noChangeAspect="1" noChangeArrowheads="1"/>
          </p:cNvPicPr>
          <p:nvPr/>
        </p:nvPicPr>
        <p:blipFill>
          <a:blip r:embed="rId2" cstate="print"/>
          <a:srcRect/>
          <a:stretch>
            <a:fillRect/>
          </a:stretch>
        </p:blipFill>
        <p:spPr bwMode="auto">
          <a:xfrm>
            <a:off x="611189" y="404664"/>
            <a:ext cx="1612924" cy="1152128"/>
          </a:xfrm>
          <a:prstGeom prst="rect">
            <a:avLst/>
          </a:prstGeom>
          <a:noFill/>
          <a:ln w="9525">
            <a:noFill/>
            <a:miter lim="800000"/>
            <a:headEnd/>
            <a:tailEnd/>
          </a:ln>
        </p:spPr>
      </p:pic>
      <p:pic>
        <p:nvPicPr>
          <p:cNvPr id="8194" name="Picture 2" descr="https://social53.ru/image?file=/cms_data/distribcontent/public/426/%D0%BB%D0%BE%D0%B3%D0%BE%D1%82%D0%B8%D0%BF%20%D1%80%D0%BE%D0%B2%D0%BD%D1%8B%D0%B9.png"/>
          <p:cNvPicPr>
            <a:picLocks noChangeAspect="1" noChangeArrowheads="1"/>
          </p:cNvPicPr>
          <p:nvPr/>
        </p:nvPicPr>
        <p:blipFill>
          <a:blip r:embed="rId3" cstate="print"/>
          <a:srcRect/>
          <a:stretch>
            <a:fillRect/>
          </a:stretch>
        </p:blipFill>
        <p:spPr bwMode="auto">
          <a:xfrm>
            <a:off x="611560" y="2996952"/>
            <a:ext cx="1653116" cy="1629969"/>
          </a:xfrm>
          <a:prstGeom prst="rect">
            <a:avLst/>
          </a:prstGeom>
          <a:noFill/>
          <a:ln>
            <a:solidFill>
              <a:srgbClr val="993366"/>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3"/>
          <p:cNvSpPr>
            <a:spLocks noGrp="1"/>
          </p:cNvSpPr>
          <p:nvPr>
            <p:ph type="sldNum" sz="quarter" idx="10"/>
          </p:nvPr>
        </p:nvSpPr>
        <p:spPr>
          <a:noFill/>
        </p:spPr>
        <p:txBody>
          <a:bodyPr/>
          <a:lstStyle/>
          <a:p>
            <a:fld id="{5D5D3077-6A92-4CE2-8122-17A3AD0096E3}" type="slidenum">
              <a:rPr lang="en-US" smtClean="0"/>
              <a:pPr/>
              <a:t>11</a:t>
            </a:fld>
            <a:endParaRPr lang="en-US" dirty="0" smtClean="0"/>
          </a:p>
        </p:txBody>
      </p:sp>
      <p:sp>
        <p:nvSpPr>
          <p:cNvPr id="13315" name="Rectangle 3"/>
          <p:cNvSpPr>
            <a:spLocks noGrp="1" noChangeArrowheads="1"/>
          </p:cNvSpPr>
          <p:nvPr>
            <p:ph type="body" idx="1"/>
          </p:nvPr>
        </p:nvSpPr>
        <p:spPr>
          <a:xfrm>
            <a:off x="467544" y="0"/>
            <a:ext cx="8351837" cy="6337300"/>
          </a:xfrm>
        </p:spPr>
        <p:txBody>
          <a:bodyPr/>
          <a:lstStyle/>
          <a:p>
            <a:pPr marL="0" algn="ctr" eaLnBrk="1" hangingPunct="1">
              <a:lnSpc>
                <a:spcPct val="90000"/>
              </a:lnSpc>
              <a:spcBef>
                <a:spcPts val="0"/>
              </a:spcBef>
              <a:defRPr/>
            </a:pPr>
            <a:r>
              <a:rPr lang="ru-RU" sz="2200" b="1" dirty="0" smtClean="0">
                <a:solidFill>
                  <a:srgbClr val="7030A0"/>
                </a:solidFill>
              </a:rPr>
              <a:t>Нарушение запрета органами власти на антиконкурентные акты и действия (бездействие)</a:t>
            </a:r>
          </a:p>
          <a:p>
            <a:pPr marL="0" algn="ctr" eaLnBrk="1" hangingPunct="1">
              <a:lnSpc>
                <a:spcPct val="90000"/>
              </a:lnSpc>
              <a:spcBef>
                <a:spcPts val="0"/>
              </a:spcBef>
              <a:defRPr/>
            </a:pPr>
            <a:r>
              <a:rPr lang="ru-RU" sz="2200" b="1" dirty="0" smtClean="0">
                <a:solidFill>
                  <a:srgbClr val="7030A0"/>
                </a:solidFill>
              </a:rPr>
              <a:t> (статья 15 Закона о защите конкуренции)</a:t>
            </a:r>
          </a:p>
          <a:p>
            <a:pPr marL="1800000" algn="just">
              <a:spcBef>
                <a:spcPts val="0"/>
              </a:spcBef>
              <a:defRPr/>
            </a:pPr>
            <a:r>
              <a:rPr lang="ru-RU" sz="1700" dirty="0" smtClean="0">
                <a:solidFill>
                  <a:srgbClr val="C00000"/>
                </a:solidFill>
              </a:rPr>
              <a:t>Предупреждение № 3 от 01.03.2019 о прекращении действий, нарушающих часть 1 статьи 15 Закона о защите конкуренции, выдано Комитету по образованию Администрации Великого Новгорода.</a:t>
            </a:r>
          </a:p>
          <a:p>
            <a:pPr marL="1800000" algn="just">
              <a:spcBef>
                <a:spcPts val="0"/>
              </a:spcBef>
              <a:defRPr/>
            </a:pPr>
            <a:r>
              <a:rPr lang="ru-RU" sz="1700" dirty="0" smtClean="0"/>
              <a:t>В описании муниципальной услуги «Предоставление информации о текущей успеваемости учащегося,  ведение</a:t>
            </a:r>
          </a:p>
          <a:p>
            <a:pPr marL="0" algn="just">
              <a:spcBef>
                <a:spcPts val="0"/>
              </a:spcBef>
              <a:defRPr/>
            </a:pPr>
            <a:r>
              <a:rPr lang="ru-RU" sz="1700" dirty="0" smtClean="0"/>
              <a:t>электронного дневника и электронного журнала успеваемости», исполнителем которой являлся Комитет, содержалась прямая ссылка на сайт коммерческой организации в качестве «адреса предоставления услуги в электронном виде».  При этом,  согласно действующему законодательству о государственных и муниципальных услугах,  в электронном виде государственные/муниципальные услуги оказываются лишь посредством определённых средств информационных-телекоммуникационных технологий,  включая Региональный и Единый портал государственных слуг.</a:t>
            </a:r>
          </a:p>
          <a:p>
            <a:pPr marL="0" algn="just">
              <a:spcBef>
                <a:spcPts val="0"/>
              </a:spcBef>
              <a:defRPr/>
            </a:pPr>
            <a:r>
              <a:rPr lang="ru-RU" sz="1700" dirty="0" smtClean="0">
                <a:solidFill>
                  <a:srgbClr val="00B050"/>
                </a:solidFill>
              </a:rPr>
              <a:t>Указание на сайт коммерческой организации на ЕГПУ как об «адресе предоставления муниципальной услуги в электронной форме</a:t>
            </a:r>
            <a:r>
              <a:rPr lang="ru-RU" sz="1700" smtClean="0">
                <a:solidFill>
                  <a:srgbClr val="00B050"/>
                </a:solidFill>
              </a:rPr>
              <a:t>» вводило </a:t>
            </a:r>
            <a:r>
              <a:rPr lang="ru-RU" sz="1700" dirty="0" smtClean="0">
                <a:solidFill>
                  <a:srgbClr val="00B050"/>
                </a:solidFill>
              </a:rPr>
              <a:t>потребителей услуг в заблуждение относительно статуса данной организации,  как единственного «официального» и исключительного субъекта,  при том,  что выбор систем учета успеваемости школьников (электронных дневников) </a:t>
            </a:r>
          </a:p>
          <a:p>
            <a:pPr marL="0" indent="0" algn="just">
              <a:spcBef>
                <a:spcPts val="0"/>
              </a:spcBef>
              <a:defRPr/>
            </a:pPr>
            <a:r>
              <a:rPr lang="ru-RU" sz="1700" dirty="0" smtClean="0">
                <a:solidFill>
                  <a:srgbClr val="00B050"/>
                </a:solidFill>
              </a:rPr>
              <a:t> находится в ведении образовательных учреждений.</a:t>
            </a:r>
          </a:p>
          <a:p>
            <a:pPr marL="0" algn="just">
              <a:spcBef>
                <a:spcPts val="0"/>
              </a:spcBef>
              <a:defRPr/>
            </a:pPr>
            <a:endParaRPr lang="ru-RU" sz="1700" dirty="0" smtClean="0">
              <a:solidFill>
                <a:srgbClr val="C00000"/>
              </a:solidFill>
            </a:endParaRPr>
          </a:p>
        </p:txBody>
      </p:sp>
      <p:pic>
        <p:nvPicPr>
          <p:cNvPr id="5" name="logo_img" descr="http://vnovobr.ru/images/logo.png"/>
          <p:cNvPicPr/>
          <p:nvPr/>
        </p:nvPicPr>
        <p:blipFill>
          <a:blip r:embed="rId2" cstate="print"/>
          <a:srcRect/>
          <a:stretch>
            <a:fillRect/>
          </a:stretch>
        </p:blipFill>
        <p:spPr bwMode="auto">
          <a:xfrm>
            <a:off x="827584" y="908720"/>
            <a:ext cx="1368152" cy="1728192"/>
          </a:xfrm>
          <a:prstGeom prst="rect">
            <a:avLst/>
          </a:prstGeom>
          <a:noFill/>
          <a:ln w="9525">
            <a:noFill/>
            <a:miter lim="800000"/>
            <a:headEnd/>
            <a:tailEnd/>
          </a:ln>
        </p:spPr>
      </p:pic>
      <p:pic>
        <p:nvPicPr>
          <p:cNvPr id="7" name="Рисунок 6" descr="Дневник.ру"/>
          <p:cNvPicPr/>
          <p:nvPr/>
        </p:nvPicPr>
        <p:blipFill>
          <a:blip r:embed="rId3" cstate="print"/>
          <a:srcRect/>
          <a:stretch>
            <a:fillRect/>
          </a:stretch>
        </p:blipFill>
        <p:spPr bwMode="auto">
          <a:xfrm>
            <a:off x="6804248" y="5805264"/>
            <a:ext cx="2160240" cy="7164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3"/>
          <p:cNvSpPr>
            <a:spLocks noGrp="1"/>
          </p:cNvSpPr>
          <p:nvPr>
            <p:ph type="sldNum" sz="quarter" idx="10"/>
          </p:nvPr>
        </p:nvSpPr>
        <p:spPr>
          <a:noFill/>
        </p:spPr>
        <p:txBody>
          <a:bodyPr/>
          <a:lstStyle/>
          <a:p>
            <a:fld id="{5D5D3077-6A92-4CE2-8122-17A3AD0096E3}" type="slidenum">
              <a:rPr lang="en-US" smtClean="0"/>
              <a:pPr/>
              <a:t>12</a:t>
            </a:fld>
            <a:endParaRPr lang="en-US" dirty="0" smtClean="0"/>
          </a:p>
        </p:txBody>
      </p:sp>
      <p:sp>
        <p:nvSpPr>
          <p:cNvPr id="13315" name="Rectangle 3"/>
          <p:cNvSpPr>
            <a:spLocks noGrp="1" noChangeArrowheads="1"/>
          </p:cNvSpPr>
          <p:nvPr>
            <p:ph type="body" idx="1"/>
          </p:nvPr>
        </p:nvSpPr>
        <p:spPr>
          <a:xfrm>
            <a:off x="467544" y="0"/>
            <a:ext cx="8351837" cy="6337300"/>
          </a:xfrm>
        </p:spPr>
        <p:txBody>
          <a:bodyPr/>
          <a:lstStyle/>
          <a:p>
            <a:pPr marL="0" algn="ctr" eaLnBrk="1" hangingPunct="1">
              <a:lnSpc>
                <a:spcPct val="90000"/>
              </a:lnSpc>
              <a:spcBef>
                <a:spcPts val="0"/>
              </a:spcBef>
              <a:defRPr/>
            </a:pPr>
            <a:r>
              <a:rPr lang="ru-RU" sz="2200" b="1" dirty="0" smtClean="0">
                <a:solidFill>
                  <a:srgbClr val="7030A0"/>
                </a:solidFill>
              </a:rPr>
              <a:t>Нарушение запрета органами власти на антиконкурентные акты и действия (бездействие)</a:t>
            </a:r>
          </a:p>
          <a:p>
            <a:pPr marL="0" algn="ctr" eaLnBrk="1" hangingPunct="1">
              <a:lnSpc>
                <a:spcPct val="90000"/>
              </a:lnSpc>
              <a:spcBef>
                <a:spcPts val="0"/>
              </a:spcBef>
              <a:defRPr/>
            </a:pPr>
            <a:r>
              <a:rPr lang="ru-RU" sz="2200" b="1" dirty="0" smtClean="0">
                <a:solidFill>
                  <a:srgbClr val="7030A0"/>
                </a:solidFill>
              </a:rPr>
              <a:t> (статья 15 Закона о защите конкуренции)</a:t>
            </a:r>
          </a:p>
          <a:p>
            <a:pPr marL="1440000" algn="just">
              <a:spcBef>
                <a:spcPts val="0"/>
              </a:spcBef>
              <a:defRPr/>
            </a:pPr>
            <a:endParaRPr lang="ru-RU" sz="600" dirty="0" smtClean="0">
              <a:solidFill>
                <a:srgbClr val="0066FF"/>
              </a:solidFill>
            </a:endParaRPr>
          </a:p>
          <a:p>
            <a:pPr marL="1440000" algn="just">
              <a:spcBef>
                <a:spcPts val="0"/>
              </a:spcBef>
              <a:defRPr/>
            </a:pPr>
            <a:r>
              <a:rPr lang="ru-RU" sz="1600" dirty="0" smtClean="0">
                <a:solidFill>
                  <a:srgbClr val="C00000"/>
                </a:solidFill>
              </a:rPr>
              <a:t>Предупреждение № 4 от 06.03.2019 о прекращении действий, нарушающих часть 1 статьи 15 Закона о защите конкуренции, выдано УФСИН России по Новгородской области.</a:t>
            </a:r>
          </a:p>
          <a:p>
            <a:pPr marL="1440000" indent="0" algn="just">
              <a:spcBef>
                <a:spcPts val="0"/>
              </a:spcBef>
              <a:defRPr/>
            </a:pPr>
            <a:r>
              <a:rPr lang="ru-RU" sz="1600" dirty="0" smtClean="0">
                <a:solidFill>
                  <a:srgbClr val="0070C0"/>
                </a:solidFill>
              </a:rPr>
              <a:t>    УФСИН России по Новгородской области осуществляло закупки медицинских услуг для сотрудников уголовно-исполнительной системы за счет средств федерального бюджета при отсутствии по </a:t>
            </a:r>
          </a:p>
          <a:p>
            <a:pPr marL="0" indent="0" algn="just">
              <a:spcBef>
                <a:spcPts val="0"/>
              </a:spcBef>
              <a:defRPr/>
            </a:pPr>
            <a:r>
              <a:rPr lang="ru-RU" sz="1600" dirty="0" smtClean="0">
                <a:solidFill>
                  <a:srgbClr val="0070C0"/>
                </a:solidFill>
              </a:rPr>
              <a:t>месту службы, месту жительства или иному месту нахождения сотрудника медицинских организаций федерального органа исполнительной власти в сфере внутренних дел либо при отсутствии в них отделений соответствующего профиля, специалистов либо специального медицинского оборудования неконкурентным способом путем заключения государственных контрактов с единственными исполнителями - государственными учреждениями здравоохранения - в соответствии с пунктом 6 части 1 статьи 93 Закона о контрактной системе. </a:t>
            </a:r>
          </a:p>
          <a:p>
            <a:pPr marL="0" indent="0" algn="just">
              <a:spcBef>
                <a:spcPts val="0"/>
              </a:spcBef>
              <a:defRPr/>
            </a:pPr>
            <a:r>
              <a:rPr lang="ru-RU" sz="1600" b="1" dirty="0" smtClean="0">
                <a:solidFill>
                  <a:srgbClr val="CC3300"/>
                </a:solidFill>
              </a:rPr>
              <a:t>     При этом установленное законодательством требование о заключении таких контрактов только с медицинскими организациями государственной или муниципальной системы здравоохранения не исключает обязанности заказчика проводить отбор поставщика медицинских услуг конкурентными способами, предусмотренными Законом о контрактной системе .</a:t>
            </a:r>
          </a:p>
          <a:p>
            <a:pPr marL="1080000" indent="0" algn="just">
              <a:spcBef>
                <a:spcPts val="0"/>
              </a:spcBef>
              <a:defRPr/>
            </a:pPr>
            <a:r>
              <a:rPr lang="ru-RU" sz="1600" dirty="0" smtClean="0"/>
              <a:t>Аналогичного содержания предупреждения выданы</a:t>
            </a:r>
          </a:p>
          <a:p>
            <a:pPr marL="1080000" indent="0" algn="just">
              <a:spcBef>
                <a:spcPts val="0"/>
              </a:spcBef>
              <a:defRPr/>
            </a:pPr>
            <a:r>
              <a:rPr lang="ru-RU" sz="1600" dirty="0" smtClean="0"/>
              <a:t> ГУ МЧС России по Новгородской области</a:t>
            </a:r>
          </a:p>
          <a:p>
            <a:pPr marL="1080000" indent="0" algn="just">
              <a:spcBef>
                <a:spcPts val="0"/>
              </a:spcBef>
              <a:defRPr/>
            </a:pPr>
            <a:r>
              <a:rPr lang="ru-RU" sz="1600" dirty="0" smtClean="0"/>
              <a:t> (</a:t>
            </a:r>
            <a:r>
              <a:rPr lang="ru-RU" sz="1600" u="sng" dirty="0" smtClean="0"/>
              <a:t>предупреждение № 6 от 12.04.2019</a:t>
            </a:r>
            <a:r>
              <a:rPr lang="ru-RU" sz="1600" dirty="0" smtClean="0"/>
              <a:t>) и Управлению</a:t>
            </a:r>
          </a:p>
          <a:p>
            <a:pPr marL="1080000" indent="0" algn="just">
              <a:spcBef>
                <a:spcPts val="0"/>
              </a:spcBef>
              <a:defRPr/>
            </a:pPr>
            <a:r>
              <a:rPr lang="ru-RU" sz="1600" dirty="0" smtClean="0"/>
              <a:t> Росгвардии по Новгородской области (</a:t>
            </a:r>
            <a:r>
              <a:rPr lang="ru-RU" sz="1600" u="sng" dirty="0" smtClean="0"/>
              <a:t>предупреждение</a:t>
            </a:r>
          </a:p>
          <a:p>
            <a:pPr marL="1080000" indent="0" algn="just">
              <a:spcBef>
                <a:spcPts val="0"/>
              </a:spcBef>
              <a:defRPr/>
            </a:pPr>
            <a:r>
              <a:rPr lang="ru-RU" sz="1600" u="sng" dirty="0" smtClean="0"/>
              <a:t> № 9 от 21.05.2019</a:t>
            </a:r>
            <a:r>
              <a:rPr lang="ru-RU" sz="1600" dirty="0" smtClean="0"/>
              <a:t>).</a:t>
            </a:r>
          </a:p>
          <a:p>
            <a:pPr marL="0" indent="0" algn="just">
              <a:spcBef>
                <a:spcPts val="0"/>
              </a:spcBef>
              <a:defRPr/>
            </a:pPr>
            <a:endParaRPr lang="ru-RU" sz="1600" b="1" dirty="0" smtClean="0">
              <a:solidFill>
                <a:srgbClr val="CC3300"/>
              </a:solidFill>
            </a:endParaRPr>
          </a:p>
        </p:txBody>
      </p:sp>
      <p:pic>
        <p:nvPicPr>
          <p:cNvPr id="5" name="Рисунок 4" descr="http://www.53.fsin.su/bitrix/media/img/logo.png"/>
          <p:cNvPicPr/>
          <p:nvPr/>
        </p:nvPicPr>
        <p:blipFill>
          <a:blip r:embed="rId2" cstate="print"/>
          <a:srcRect/>
          <a:stretch>
            <a:fillRect/>
          </a:stretch>
        </p:blipFill>
        <p:spPr bwMode="auto">
          <a:xfrm>
            <a:off x="395536" y="980728"/>
            <a:ext cx="1440160" cy="1368152"/>
          </a:xfrm>
          <a:prstGeom prst="rect">
            <a:avLst/>
          </a:prstGeom>
          <a:noFill/>
          <a:ln w="9525">
            <a:solidFill>
              <a:schemeClr val="accent1">
                <a:lumMod val="75000"/>
              </a:schemeClr>
            </a:solidFill>
            <a:miter lim="800000"/>
            <a:headEnd/>
            <a:tailEnd/>
          </a:ln>
        </p:spPr>
      </p:pic>
      <p:pic>
        <p:nvPicPr>
          <p:cNvPr id="6" name="Рисунок 5" descr="https://emmausskoe.ru/UserFiles/Image/photo/rosgvardia.png"/>
          <p:cNvPicPr/>
          <p:nvPr/>
        </p:nvPicPr>
        <p:blipFill>
          <a:blip r:embed="rId3" cstate="print"/>
          <a:srcRect/>
          <a:stretch>
            <a:fillRect/>
          </a:stretch>
        </p:blipFill>
        <p:spPr bwMode="auto">
          <a:xfrm>
            <a:off x="7380312" y="5301208"/>
            <a:ext cx="1440160" cy="1368152"/>
          </a:xfrm>
          <a:prstGeom prst="rect">
            <a:avLst/>
          </a:prstGeom>
          <a:noFill/>
          <a:ln w="9525">
            <a:solidFill>
              <a:schemeClr val="tx2">
                <a:lumMod val="75000"/>
              </a:schemeClr>
            </a:solidFill>
            <a:miter lim="800000"/>
            <a:headEnd/>
            <a:tailEnd/>
          </a:ln>
        </p:spPr>
      </p:pic>
      <p:pic>
        <p:nvPicPr>
          <p:cNvPr id="7" name="Рисунок 6" descr="http://special.kagl-rayon.donland.ru/Data/Sites/69/media/!2018year/12/13-12-2018/%D0%B3%D0%B5%D1%80%D0%B1.jpg"/>
          <p:cNvPicPr/>
          <p:nvPr/>
        </p:nvPicPr>
        <p:blipFill>
          <a:blip r:embed="rId4" cstate="print"/>
          <a:srcRect/>
          <a:stretch>
            <a:fillRect/>
          </a:stretch>
        </p:blipFill>
        <p:spPr bwMode="auto">
          <a:xfrm>
            <a:off x="251520" y="5445224"/>
            <a:ext cx="1368152" cy="1296144"/>
          </a:xfrm>
          <a:prstGeom prst="rect">
            <a:avLst/>
          </a:prstGeom>
          <a:noFill/>
          <a:ln w="9525">
            <a:solidFill>
              <a:schemeClr val="bg2">
                <a:lumMod val="75000"/>
              </a:schemeClr>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3"/>
          <p:cNvSpPr>
            <a:spLocks noGrp="1"/>
          </p:cNvSpPr>
          <p:nvPr>
            <p:ph type="sldNum" sz="quarter" idx="10"/>
          </p:nvPr>
        </p:nvSpPr>
        <p:spPr>
          <a:noFill/>
        </p:spPr>
        <p:txBody>
          <a:bodyPr/>
          <a:lstStyle/>
          <a:p>
            <a:fld id="{C3458397-5ED7-4D4C-9A0D-0D51A15E16E4}" type="slidenum">
              <a:rPr lang="en-US" smtClean="0"/>
              <a:pPr/>
              <a:t>13</a:t>
            </a:fld>
            <a:endParaRPr lang="en-US" dirty="0" smtClean="0"/>
          </a:p>
        </p:txBody>
      </p:sp>
      <p:sp>
        <p:nvSpPr>
          <p:cNvPr id="7171" name="Rectangle 3"/>
          <p:cNvSpPr>
            <a:spLocks noGrp="1" noChangeArrowheads="1"/>
          </p:cNvSpPr>
          <p:nvPr>
            <p:ph type="body" idx="1"/>
          </p:nvPr>
        </p:nvSpPr>
        <p:spPr>
          <a:xfrm>
            <a:off x="395288" y="692150"/>
            <a:ext cx="8569200" cy="5832475"/>
          </a:xfrm>
        </p:spPr>
        <p:txBody>
          <a:bodyPr/>
          <a:lstStyle/>
          <a:p>
            <a:pPr marL="2520000">
              <a:spcBef>
                <a:spcPts val="0"/>
              </a:spcBef>
              <a:defRPr/>
            </a:pPr>
            <a:r>
              <a:rPr lang="ru-RU" sz="1800" b="1" dirty="0" smtClean="0">
                <a:solidFill>
                  <a:srgbClr val="7030A0"/>
                </a:solidFill>
              </a:rPr>
              <a:t>Выявление и пресечение соглашений органов власти и хозяйствующих субъектов, ограничивающих        конкуренцию (статья 16 Закона о защите конкуренции)</a:t>
            </a:r>
          </a:p>
          <a:p>
            <a:pPr marL="0" algn="just">
              <a:spcBef>
                <a:spcPts val="0"/>
              </a:spcBef>
              <a:defRPr/>
            </a:pPr>
            <a:r>
              <a:rPr lang="ru-RU" sz="1700" dirty="0" smtClean="0">
                <a:solidFill>
                  <a:schemeClr val="bg1">
                    <a:lumMod val="90000"/>
                    <a:lumOff val="10000"/>
                  </a:schemeClr>
                </a:solidFill>
              </a:rPr>
              <a:t>                                </a:t>
            </a:r>
            <a:r>
              <a:rPr lang="ru-RU" sz="1700" dirty="0" smtClean="0">
                <a:solidFill>
                  <a:srgbClr val="C00000"/>
                </a:solidFill>
              </a:rPr>
              <a:t>В отчетном периоде завершено рассмотрение </a:t>
            </a:r>
            <a:r>
              <a:rPr lang="ru-RU" sz="1700" b="1" dirty="0" smtClean="0">
                <a:solidFill>
                  <a:srgbClr val="C00000"/>
                </a:solidFill>
              </a:rPr>
              <a:t>2</a:t>
            </a:r>
            <a:r>
              <a:rPr lang="ru-RU" sz="1700" dirty="0" smtClean="0">
                <a:solidFill>
                  <a:srgbClr val="C00000"/>
                </a:solidFill>
              </a:rPr>
              <a:t> дел о нарушении статьи 16 Закона о защите конкуренции, запрещающей антиконкурентные соглашения между органами власти и хозяйствующими субъектами</a:t>
            </a:r>
          </a:p>
          <a:p>
            <a:pPr marL="0" algn="just">
              <a:spcBef>
                <a:spcPts val="0"/>
              </a:spcBef>
              <a:defRPr/>
            </a:pPr>
            <a:r>
              <a:rPr lang="ru-RU" sz="1600" b="1" dirty="0" smtClean="0">
                <a:solidFill>
                  <a:schemeClr val="bg1">
                    <a:lumMod val="90000"/>
                    <a:lumOff val="10000"/>
                  </a:schemeClr>
                </a:solidFill>
              </a:rPr>
              <a:t>1. Дело № А-27/18 </a:t>
            </a:r>
            <a:r>
              <a:rPr lang="ru-RU" sz="1600" dirty="0" smtClean="0">
                <a:solidFill>
                  <a:schemeClr val="bg1">
                    <a:lumMod val="90000"/>
                    <a:lumOff val="10000"/>
                  </a:schemeClr>
                </a:solidFill>
              </a:rPr>
              <a:t>возбуждено в отношении Администрации Окуловского муниципального района, Администраций Кулотинского, Угловского городских поселений, ООО «МУК Окуловкасервис».</a:t>
            </a:r>
          </a:p>
          <a:p>
            <a:pPr marL="0" algn="just">
              <a:spcBef>
                <a:spcPts val="0"/>
              </a:spcBef>
              <a:buNone/>
            </a:pPr>
            <a:r>
              <a:rPr lang="ru-RU" sz="1600" dirty="0" smtClean="0">
                <a:solidFill>
                  <a:srgbClr val="0000CC"/>
                </a:solidFill>
              </a:rPr>
              <a:t>      Администрация района, осуществляя полномочия одного из соучредителей Общества,  с согласия Администраций поселений (иных соучредителей), передала Обществу муниципальное имущество – сооружение (свалка, площадь более 43 тыс. кв. м) в качестве вклада в имущество Общества, фактически осуществив «приватизацию» муниципального имущества в обход действующего законодательства о приватизации государственного и муниципального имущества, а также антимонопольного законодательства, то есть, без проведения публичных процедур (торгов).</a:t>
            </a:r>
          </a:p>
          <a:p>
            <a:pPr marL="0" algn="just">
              <a:spcBef>
                <a:spcPts val="0"/>
              </a:spcBef>
            </a:pPr>
            <a:r>
              <a:rPr lang="ru-RU" sz="1600" dirty="0" smtClean="0">
                <a:solidFill>
                  <a:schemeClr val="accent4">
                    <a:lumMod val="10000"/>
                  </a:schemeClr>
                </a:solidFill>
              </a:rPr>
              <a:t>       Администрациям и Обществу выдано предписание о принятии мер по возврату имущества в казну Окуловского муниципального района</a:t>
            </a:r>
            <a:r>
              <a:rPr lang="ru-RU" sz="1600" dirty="0" smtClean="0">
                <a:solidFill>
                  <a:srgbClr val="FF0000"/>
                </a:solidFill>
              </a:rPr>
              <a:t> </a:t>
            </a:r>
          </a:p>
          <a:p>
            <a:pPr marL="0" algn="just">
              <a:spcBef>
                <a:spcPts val="0"/>
              </a:spcBef>
            </a:pPr>
            <a:r>
              <a:rPr lang="ru-RU" sz="1600" dirty="0" smtClean="0">
                <a:solidFill>
                  <a:srgbClr val="FF0000"/>
                </a:solidFill>
              </a:rPr>
              <a:t>       Решение и предписание УФАС обжаловано, Арбитражный суд Новгородской области  вынес решение в пользу УФАС (дело № А44 - 2766/2019). </a:t>
            </a:r>
            <a:r>
              <a:rPr lang="ru-RU" sz="1600" dirty="0" smtClean="0"/>
              <a:t>Предписание в стадии исполнения.</a:t>
            </a:r>
          </a:p>
        </p:txBody>
      </p:sp>
      <p:pic>
        <p:nvPicPr>
          <p:cNvPr id="5" name="Рисунок 4" descr="https://pbs.twimg.com/media/DidFAdIXkAAdnCd.jpg:large"/>
          <p:cNvPicPr/>
          <p:nvPr/>
        </p:nvPicPr>
        <p:blipFill>
          <a:blip r:embed="rId2" cstate="print"/>
          <a:srcRect/>
          <a:stretch>
            <a:fillRect/>
          </a:stretch>
        </p:blipFill>
        <p:spPr bwMode="auto">
          <a:xfrm>
            <a:off x="323528" y="332656"/>
            <a:ext cx="2641600" cy="1485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3"/>
          <p:cNvSpPr>
            <a:spLocks noGrp="1"/>
          </p:cNvSpPr>
          <p:nvPr>
            <p:ph type="sldNum" sz="quarter" idx="10"/>
          </p:nvPr>
        </p:nvSpPr>
        <p:spPr>
          <a:noFill/>
        </p:spPr>
        <p:txBody>
          <a:bodyPr/>
          <a:lstStyle/>
          <a:p>
            <a:fld id="{C3458397-5ED7-4D4C-9A0D-0D51A15E16E4}" type="slidenum">
              <a:rPr lang="en-US" smtClean="0"/>
              <a:pPr/>
              <a:t>14</a:t>
            </a:fld>
            <a:endParaRPr lang="en-US" dirty="0" smtClean="0"/>
          </a:p>
        </p:txBody>
      </p:sp>
      <p:sp>
        <p:nvSpPr>
          <p:cNvPr id="7171" name="Rectangle 3"/>
          <p:cNvSpPr>
            <a:spLocks noGrp="1" noChangeArrowheads="1"/>
          </p:cNvSpPr>
          <p:nvPr>
            <p:ph type="body" idx="1"/>
          </p:nvPr>
        </p:nvSpPr>
        <p:spPr>
          <a:xfrm>
            <a:off x="395288" y="692150"/>
            <a:ext cx="8569200" cy="5832475"/>
          </a:xfrm>
        </p:spPr>
        <p:txBody>
          <a:bodyPr/>
          <a:lstStyle/>
          <a:p>
            <a:pPr marL="1800000" algn="just">
              <a:spcBef>
                <a:spcPts val="0"/>
              </a:spcBef>
              <a:defRPr/>
            </a:pPr>
            <a:r>
              <a:rPr lang="ru-RU" sz="1800" b="1" dirty="0" smtClean="0">
                <a:solidFill>
                  <a:srgbClr val="7030A0"/>
                </a:solidFill>
              </a:rPr>
              <a:t>Выявление и пресечение соглашений органов власти и хозяйствующих субъектов, ограничивающих        конкуренцию (статья 16 Закона о защите конкуренции)</a:t>
            </a:r>
          </a:p>
          <a:p>
            <a:pPr marL="1800000"/>
            <a:r>
              <a:rPr lang="ru-RU" sz="1600" dirty="0" smtClean="0">
                <a:solidFill>
                  <a:srgbClr val="C00000"/>
                </a:solidFill>
              </a:rPr>
              <a:t>2. </a:t>
            </a:r>
            <a:r>
              <a:rPr lang="ru-RU" sz="1600" b="1" dirty="0" smtClean="0">
                <a:solidFill>
                  <a:srgbClr val="C00000"/>
                </a:solidFill>
              </a:rPr>
              <a:t>Дело № 053/01/16-22/2019 </a:t>
            </a:r>
            <a:r>
              <a:rPr lang="ru-RU" sz="1600" dirty="0" smtClean="0">
                <a:solidFill>
                  <a:srgbClr val="C00000"/>
                </a:solidFill>
              </a:rPr>
              <a:t>возбуждено в отношении Правительства Новгородской области, Администрации Губернатора Новгородской области, ОГАУ «Агентство информационных коммуникаций» (ОГАУ «АИК»).</a:t>
            </a:r>
          </a:p>
          <a:p>
            <a:pPr marL="0" indent="0" algn="just">
              <a:spcBef>
                <a:spcPts val="0"/>
              </a:spcBef>
            </a:pPr>
            <a:r>
              <a:rPr lang="ru-RU" sz="1600" dirty="0" smtClean="0"/>
              <a:t>      ОГАУ «АИК» осуществляет свою закупочную деятельность в соответствии с Законом  о закупках (223-ФЗ) и  своим Положением о закупках, которым предусмотрена возможность закупки у единственного поставщика , если  стоимость закупки по одному договору с одним контрагентом   не превышает 1 млн. руб.</a:t>
            </a:r>
          </a:p>
          <a:p>
            <a:pPr marL="0" indent="0" algn="just">
              <a:spcBef>
                <a:spcPts val="0"/>
              </a:spcBef>
            </a:pPr>
            <a:r>
              <a:rPr lang="ru-RU" sz="1600" dirty="0" smtClean="0"/>
              <a:t>    </a:t>
            </a:r>
            <a:r>
              <a:rPr lang="ru-RU" sz="1600" dirty="0" smtClean="0">
                <a:solidFill>
                  <a:schemeClr val="bg1">
                    <a:lumMod val="90000"/>
                    <a:lumOff val="10000"/>
                  </a:schemeClr>
                </a:solidFill>
              </a:rPr>
              <a:t>Правительство и Администрация (учредители ОГАУ, соответственно, в 2017 г. и в 2018 г.) внесли изменения в государственные задания  ОГАУ «АИК»  на 2017 и 2018 годы и  выделили денежные средства учреждению фактически на цели закупок для государственных нужд (на приобретение,  разработку, внедрение (запуск), доработку программного продукта «Публичная система обратной связи «Вечевой колокол» на базе программы для ЭВМ «Довольный гражданин»), что повлекло за собой заключение договоров с в обход положений  Закона о контрактной системе (44-ФЗ) .</a:t>
            </a:r>
          </a:p>
          <a:p>
            <a:pPr marL="0" indent="0" algn="just">
              <a:spcBef>
                <a:spcPts val="0"/>
              </a:spcBef>
            </a:pPr>
            <a:r>
              <a:rPr lang="ru-RU" sz="1600" dirty="0" smtClean="0"/>
              <a:t>   </a:t>
            </a:r>
            <a:r>
              <a:rPr lang="ru-RU" sz="1600" dirty="0" smtClean="0">
                <a:solidFill>
                  <a:srgbClr val="C00000"/>
                </a:solidFill>
              </a:rPr>
              <a:t>ОГАУ «АИК» осуществило, в свою очередь, искусственное дробление данной закупки для целей ухода от проведения конкурентных процедур отбора поставщика хотя бы  в соответствии с Законом  о закупках и  своим Положением о закупках. Всего за период 2017 -2018 гг. было заключено 7 договоров на общую сумму 6 996 500 рублей.</a:t>
            </a:r>
          </a:p>
          <a:p>
            <a:pPr marL="1800000"/>
            <a:endParaRPr lang="ru-RU" sz="1600" dirty="0" smtClean="0">
              <a:solidFill>
                <a:srgbClr val="C00000"/>
              </a:solidFill>
            </a:endParaRPr>
          </a:p>
          <a:p>
            <a:pPr marL="0" algn="just">
              <a:spcBef>
                <a:spcPts val="0"/>
              </a:spcBef>
              <a:defRPr/>
            </a:pPr>
            <a:endParaRPr lang="ru-RU" sz="1600" dirty="0" smtClean="0">
              <a:solidFill>
                <a:schemeClr val="bg1">
                  <a:lumMod val="90000"/>
                  <a:lumOff val="10000"/>
                </a:schemeClr>
              </a:solidFill>
            </a:endParaRPr>
          </a:p>
          <a:p>
            <a:pPr marL="0" algn="just">
              <a:spcBef>
                <a:spcPts val="0"/>
              </a:spcBef>
              <a:buNone/>
            </a:pPr>
            <a:r>
              <a:rPr lang="ru-RU" sz="1600" dirty="0" smtClean="0">
                <a:solidFill>
                  <a:srgbClr val="0000CC"/>
                </a:solidFill>
              </a:rPr>
              <a:t>      </a:t>
            </a:r>
            <a:r>
              <a:rPr lang="ru-RU" sz="1600" dirty="0" err="1" smtClean="0">
                <a:solidFill>
                  <a:srgbClr val="0000CC"/>
                </a:solidFill>
              </a:rPr>
              <a:t>Админ</a:t>
            </a:r>
            <a:endParaRPr lang="ru-RU" sz="1600" dirty="0" smtClean="0"/>
          </a:p>
        </p:txBody>
      </p:sp>
      <p:pic>
        <p:nvPicPr>
          <p:cNvPr id="5" name="Рисунок 4" descr="https://static.nevnov.ru/uploads/2018/12/06/orig-1544110191e80d76903032e0173d8bac2e93346583.jpeg"/>
          <p:cNvPicPr/>
          <p:nvPr/>
        </p:nvPicPr>
        <p:blipFill>
          <a:blip r:embed="rId2" cstate="print"/>
          <a:srcRect/>
          <a:stretch>
            <a:fillRect/>
          </a:stretch>
        </p:blipFill>
        <p:spPr bwMode="auto">
          <a:xfrm>
            <a:off x="251520" y="836712"/>
            <a:ext cx="1828800" cy="1825850"/>
          </a:xfrm>
          <a:prstGeom prst="rect">
            <a:avLst/>
          </a:prstGeom>
          <a:noFill/>
          <a:ln w="9525">
            <a:solidFill>
              <a:srgbClr val="C000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3"/>
          <p:cNvSpPr>
            <a:spLocks noGrp="1"/>
          </p:cNvSpPr>
          <p:nvPr>
            <p:ph type="sldNum" sz="quarter" idx="10"/>
          </p:nvPr>
        </p:nvSpPr>
        <p:spPr>
          <a:noFill/>
        </p:spPr>
        <p:txBody>
          <a:bodyPr/>
          <a:lstStyle/>
          <a:p>
            <a:fld id="{D621B9ED-B8FF-47D8-AF0A-6BD0E64A8C41}" type="slidenum">
              <a:rPr lang="en-US" smtClean="0"/>
              <a:pPr/>
              <a:t>15</a:t>
            </a:fld>
            <a:endParaRPr lang="en-US" dirty="0" smtClean="0"/>
          </a:p>
        </p:txBody>
      </p:sp>
      <p:sp>
        <p:nvSpPr>
          <p:cNvPr id="17411" name="Rectangle 3"/>
          <p:cNvSpPr>
            <a:spLocks noGrp="1" noChangeArrowheads="1"/>
          </p:cNvSpPr>
          <p:nvPr>
            <p:ph type="body" idx="1"/>
          </p:nvPr>
        </p:nvSpPr>
        <p:spPr>
          <a:xfrm>
            <a:off x="395288" y="620713"/>
            <a:ext cx="8353176" cy="5976937"/>
          </a:xfrm>
        </p:spPr>
        <p:txBody>
          <a:bodyPr/>
          <a:lstStyle/>
          <a:p>
            <a:pPr marL="0" eaLnBrk="1" hangingPunct="1">
              <a:lnSpc>
                <a:spcPct val="90000"/>
              </a:lnSpc>
              <a:defRPr/>
            </a:pPr>
            <a:r>
              <a:rPr lang="ru-RU" sz="2000" b="1" dirty="0" smtClean="0">
                <a:solidFill>
                  <a:srgbClr val="7030A0"/>
                </a:solidFill>
              </a:rPr>
              <a:t>Нарушение антимонопольных требований к торгам, запросу котировок, запросу предложений цен (статья 17 Закона о защите конкуренции)</a:t>
            </a:r>
          </a:p>
          <a:p>
            <a:pPr marL="2160000" eaLnBrk="1" hangingPunct="1">
              <a:lnSpc>
                <a:spcPct val="90000"/>
              </a:lnSpc>
              <a:defRPr/>
            </a:pPr>
            <a:endParaRPr lang="ru-RU" sz="800" b="1" dirty="0" smtClean="0">
              <a:solidFill>
                <a:srgbClr val="7030A0"/>
              </a:solidFill>
            </a:endParaRPr>
          </a:p>
          <a:p>
            <a:pPr marL="2880000" algn="just">
              <a:spcBef>
                <a:spcPts val="0"/>
              </a:spcBef>
            </a:pPr>
            <a:r>
              <a:rPr lang="ru-RU" sz="1600" dirty="0" smtClean="0">
                <a:solidFill>
                  <a:schemeClr val="bg1">
                    <a:lumMod val="90000"/>
                    <a:lumOff val="10000"/>
                  </a:schemeClr>
                </a:solidFill>
              </a:rPr>
              <a:t>В 1 полугодии 2019 года возбуждено и рассмотрено дело № 053/01/17-121/2019 о нарушении части 1 статьи 17 Федеральным государственным бюджетным образовательным учреждением высшего образования</a:t>
            </a:r>
          </a:p>
          <a:p>
            <a:pPr marL="0" algn="just">
              <a:spcBef>
                <a:spcPts val="0"/>
              </a:spcBef>
            </a:pPr>
            <a:r>
              <a:rPr lang="ru-RU" sz="1600" dirty="0" smtClean="0">
                <a:solidFill>
                  <a:schemeClr val="bg1">
                    <a:lumMod val="90000"/>
                    <a:lumOff val="10000"/>
                  </a:schemeClr>
                </a:solidFill>
              </a:rPr>
              <a:t> «НОВГОРОДСКИЙ ГОСУДАРСТВЕННЫЙ УНИВЕРСИТЕТ ИМЕНИ ЯРОСЛАВА МУДРОГО» (</a:t>
            </a:r>
            <a:r>
              <a:rPr lang="ru-RU" sz="1600" dirty="0" err="1" smtClean="0">
                <a:solidFill>
                  <a:schemeClr val="bg1">
                    <a:lumMod val="90000"/>
                    <a:lumOff val="10000"/>
                  </a:schemeClr>
                </a:solidFill>
              </a:rPr>
              <a:t>НовГУ</a:t>
            </a:r>
            <a:r>
              <a:rPr lang="ru-RU" sz="1600" dirty="0" smtClean="0">
                <a:solidFill>
                  <a:schemeClr val="bg1">
                    <a:lumMod val="90000"/>
                    <a:lumOff val="10000"/>
                  </a:schemeClr>
                </a:solidFill>
              </a:rPr>
              <a:t>). </a:t>
            </a:r>
          </a:p>
          <a:p>
            <a:pPr marL="0" indent="0" algn="just">
              <a:spcBef>
                <a:spcPts val="0"/>
              </a:spcBef>
            </a:pPr>
            <a:r>
              <a:rPr lang="ru-RU" sz="1600" dirty="0" smtClean="0"/>
              <a:t>В 2018-2019 году </a:t>
            </a:r>
            <a:r>
              <a:rPr lang="ru-RU" sz="1600" dirty="0" err="1" smtClean="0"/>
              <a:t>НовГУ</a:t>
            </a:r>
            <a:r>
              <a:rPr lang="ru-RU" sz="1600" dirty="0" smtClean="0"/>
              <a:t> был проведён ряд закупок (4 закупки) по «комплексному обслуживанию» помещений </a:t>
            </a:r>
            <a:r>
              <a:rPr lang="ru-RU" sz="1600" dirty="0" err="1" smtClean="0"/>
              <a:t>НовГУ</a:t>
            </a:r>
            <a:r>
              <a:rPr lang="ru-RU" sz="1600" dirty="0" smtClean="0"/>
              <a:t> : предоставление исполнителем университету услуг вахтёров для работы на его объектах (персонала, в подчинении Управления безопасности университета), а также дополнительно (в последних 3 закупках) заключение исполнителем договора для нужд </a:t>
            </a:r>
            <a:r>
              <a:rPr lang="ru-RU" sz="1600" dirty="0" err="1" smtClean="0"/>
              <a:t>НовГУ</a:t>
            </a:r>
            <a:r>
              <a:rPr lang="ru-RU" sz="1600" dirty="0" smtClean="0"/>
              <a:t> на предоставление услуг «тревожной кнопки», кроме того, дополнительно (в последней закупке), заключение исполнителем контракта с охранной организацией для нужд </a:t>
            </a:r>
            <a:r>
              <a:rPr lang="ru-RU" sz="1600" dirty="0" err="1" smtClean="0"/>
              <a:t>НовГУ</a:t>
            </a:r>
            <a:r>
              <a:rPr lang="ru-RU" sz="1600" dirty="0" smtClean="0"/>
              <a:t>.</a:t>
            </a:r>
          </a:p>
          <a:p>
            <a:pPr marL="0" algn="just">
              <a:spcBef>
                <a:spcPts val="0"/>
              </a:spcBef>
            </a:pPr>
            <a:r>
              <a:rPr lang="ru-RU" sz="1600" dirty="0" smtClean="0">
                <a:solidFill>
                  <a:srgbClr val="994737"/>
                </a:solidFill>
              </a:rPr>
              <a:t>В действиях Заказчика, объединившего в один лот при проведении аукционов охранные услуги и услуги прочего персонала, а также нарушившего процедуру определения победителя, неправомерно отклонив заявку сделавшего лучшее ценовое предложение участника закупки, установлено нарушение части 1 статьи 17, в том числе пункта 3 части 1 статьи 17 Закона о защите конкуренции.</a:t>
            </a:r>
            <a:endParaRPr lang="ru-RU" sz="1600" dirty="0">
              <a:solidFill>
                <a:srgbClr val="994737"/>
              </a:solidFill>
            </a:endParaRPr>
          </a:p>
        </p:txBody>
      </p:sp>
      <p:pic>
        <p:nvPicPr>
          <p:cNvPr id="22530" name="Picture 2" descr="https://xn--d1aux.xn--p1ai/wp-content/uploads/2018/01/NovGU-logo.jpg"/>
          <p:cNvPicPr>
            <a:picLocks noChangeAspect="1" noChangeArrowheads="1"/>
          </p:cNvPicPr>
          <p:nvPr/>
        </p:nvPicPr>
        <p:blipFill>
          <a:blip r:embed="rId2" cstate="print"/>
          <a:srcRect/>
          <a:stretch>
            <a:fillRect/>
          </a:stretch>
        </p:blipFill>
        <p:spPr bwMode="auto">
          <a:xfrm>
            <a:off x="611560" y="1700808"/>
            <a:ext cx="2592288" cy="89596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3"/>
          <p:cNvSpPr>
            <a:spLocks noGrp="1"/>
          </p:cNvSpPr>
          <p:nvPr>
            <p:ph type="sldNum" sz="quarter" idx="10"/>
          </p:nvPr>
        </p:nvSpPr>
        <p:spPr>
          <a:noFill/>
        </p:spPr>
        <p:txBody>
          <a:bodyPr/>
          <a:lstStyle/>
          <a:p>
            <a:fld id="{D2AE49B6-3BBC-47A2-BA57-D1814E0578AB}" type="slidenum">
              <a:rPr lang="en-US" smtClean="0"/>
              <a:pPr/>
              <a:t>16</a:t>
            </a:fld>
            <a:endParaRPr lang="en-US" dirty="0" smtClean="0"/>
          </a:p>
        </p:txBody>
      </p:sp>
      <p:sp>
        <p:nvSpPr>
          <p:cNvPr id="21507" name="Rectangle 3"/>
          <p:cNvSpPr>
            <a:spLocks noGrp="1" noChangeArrowheads="1"/>
          </p:cNvSpPr>
          <p:nvPr>
            <p:ph type="body" idx="1"/>
          </p:nvPr>
        </p:nvSpPr>
        <p:spPr>
          <a:xfrm>
            <a:off x="395288" y="260350"/>
            <a:ext cx="8455025" cy="6337300"/>
          </a:xfrm>
        </p:spPr>
        <p:txBody>
          <a:bodyPr/>
          <a:lstStyle/>
          <a:p>
            <a:pPr>
              <a:defRPr/>
            </a:pPr>
            <a:r>
              <a:rPr lang="ru-RU" sz="2300" b="1" dirty="0" smtClean="0">
                <a:solidFill>
                  <a:srgbClr val="7030A0"/>
                </a:solidFill>
              </a:rPr>
              <a:t>Наложенные по результатам мероприятий по контролю меры административной и иной публично-правовой ответственности</a:t>
            </a:r>
            <a:endParaRPr lang="ru-RU" sz="2300" dirty="0" smtClean="0">
              <a:solidFill>
                <a:srgbClr val="7030A0"/>
              </a:solidFill>
            </a:endParaRPr>
          </a:p>
          <a:p>
            <a:pPr marL="0" algn="just">
              <a:spcBef>
                <a:spcPts val="0"/>
              </a:spcBef>
              <a:defRPr/>
            </a:pPr>
            <a:endParaRPr lang="ru-RU" sz="1000" dirty="0" smtClean="0"/>
          </a:p>
          <a:p>
            <a:pPr marL="2520000">
              <a:spcBef>
                <a:spcPts val="0"/>
              </a:spcBef>
              <a:defRPr/>
            </a:pPr>
            <a:r>
              <a:rPr lang="ru-RU" sz="2000" dirty="0" smtClean="0">
                <a:solidFill>
                  <a:srgbClr val="0000CC"/>
                </a:solidFill>
              </a:rPr>
              <a:t>В </a:t>
            </a:r>
            <a:r>
              <a:rPr lang="ru-RU" sz="2000" smtClean="0">
                <a:solidFill>
                  <a:srgbClr val="0000CC"/>
                </a:solidFill>
              </a:rPr>
              <a:t>1 </a:t>
            </a:r>
            <a:r>
              <a:rPr lang="ru-RU" sz="2000" smtClean="0">
                <a:solidFill>
                  <a:srgbClr val="0000CC"/>
                </a:solidFill>
              </a:rPr>
              <a:t>полугодии 2019 </a:t>
            </a:r>
            <a:r>
              <a:rPr lang="ru-RU" sz="2000" dirty="0" smtClean="0">
                <a:solidFill>
                  <a:srgbClr val="0000CC"/>
                </a:solidFill>
              </a:rPr>
              <a:t>года Управлением рассмотрено 13</a:t>
            </a:r>
            <a:r>
              <a:rPr lang="ru-RU" sz="2000" b="1" dirty="0" smtClean="0">
                <a:solidFill>
                  <a:srgbClr val="0000CC"/>
                </a:solidFill>
              </a:rPr>
              <a:t> </a:t>
            </a:r>
            <a:r>
              <a:rPr lang="ru-RU" sz="2000" dirty="0" smtClean="0">
                <a:solidFill>
                  <a:srgbClr val="0000CC"/>
                </a:solidFill>
              </a:rPr>
              <a:t>дел</a:t>
            </a:r>
            <a:r>
              <a:rPr lang="ru-RU" sz="2000" b="1" dirty="0" smtClean="0">
                <a:solidFill>
                  <a:srgbClr val="0000CC"/>
                </a:solidFill>
              </a:rPr>
              <a:t> </a:t>
            </a:r>
            <a:r>
              <a:rPr lang="ru-RU" sz="2000" dirty="0" smtClean="0">
                <a:solidFill>
                  <a:srgbClr val="0000CC"/>
                </a:solidFill>
              </a:rPr>
              <a:t>об административных правонарушениях:</a:t>
            </a:r>
          </a:p>
          <a:p>
            <a:pPr marL="0" algn="just">
              <a:spcBef>
                <a:spcPts val="0"/>
              </a:spcBef>
              <a:defRPr/>
            </a:pPr>
            <a:endParaRPr lang="ru-RU" sz="1800" dirty="0" smtClean="0">
              <a:solidFill>
                <a:srgbClr val="7030A0"/>
              </a:solidFill>
            </a:endParaRPr>
          </a:p>
          <a:p>
            <a:pPr marL="0" algn="just">
              <a:spcBef>
                <a:spcPts val="0"/>
              </a:spcBef>
              <a:defRPr/>
            </a:pPr>
            <a:r>
              <a:rPr lang="ru-RU" sz="1800" b="1" dirty="0" smtClean="0">
                <a:solidFill>
                  <a:schemeClr val="bg1">
                    <a:lumMod val="90000"/>
                    <a:lumOff val="10000"/>
                  </a:schemeClr>
                </a:solidFill>
              </a:rPr>
              <a:t>1 дело по части 1 статьи 14.9 КоАП РФ  - </a:t>
            </a:r>
            <a:r>
              <a:rPr lang="ru-RU" sz="1800" dirty="0" smtClean="0">
                <a:solidFill>
                  <a:schemeClr val="bg1">
                    <a:lumMod val="90000"/>
                    <a:lumOff val="10000"/>
                  </a:schemeClr>
                </a:solidFill>
              </a:rPr>
              <a:t>за совершение недопустимых в соответствии с антимонопольным законодательством действий, ограничивающих конкуренцию, к административной ответственности в виде штрафа в размере 15 тыс. рублей привлечен Глава Холмского муниципального района (за нарушение антимонопольных правил проведения торгов (ст. 17 Закона о защите конкуренции),</a:t>
            </a:r>
          </a:p>
          <a:p>
            <a:pPr marL="0" algn="just">
              <a:spcBef>
                <a:spcPts val="0"/>
              </a:spcBef>
              <a:defRPr/>
            </a:pPr>
            <a:r>
              <a:rPr lang="ru-RU" sz="1800" b="1" dirty="0" smtClean="0">
                <a:solidFill>
                  <a:srgbClr val="C00000"/>
                </a:solidFill>
              </a:rPr>
              <a:t>4 дела по части 1 статьи 9.21 КоАП РФ  - </a:t>
            </a:r>
            <a:r>
              <a:rPr lang="ru-RU" sz="1800" dirty="0" smtClean="0">
                <a:solidFill>
                  <a:srgbClr val="C00000"/>
                </a:solidFill>
              </a:rPr>
              <a:t>за нарушение правил осуществления технологического присоединения к электрическим сетям (нарушение срока выполнения мероприятий по ТП) дважды к административной ответственности в виде штрафов на общую сумму 200 тыс. рублей привлечено ПАО «МРСК Северо-Запада», в том числе, по результатам плановой выездной проверки, а также виновные должностные лица ПАО «МРСК Северо-Запада» и АО «</a:t>
            </a:r>
            <a:r>
              <a:rPr lang="ru-RU" sz="1800" dirty="0" err="1" smtClean="0">
                <a:solidFill>
                  <a:srgbClr val="C00000"/>
                </a:solidFill>
              </a:rPr>
              <a:t>Новгородоблектро</a:t>
            </a:r>
            <a:r>
              <a:rPr lang="ru-RU" sz="1800" dirty="0" smtClean="0">
                <a:solidFill>
                  <a:srgbClr val="C00000"/>
                </a:solidFill>
              </a:rPr>
              <a:t>»  – каждый в размере 10 тыс. рублей.  </a:t>
            </a:r>
          </a:p>
        </p:txBody>
      </p:sp>
      <p:pic>
        <p:nvPicPr>
          <p:cNvPr id="15364" name="Рисунок 3" descr="http://slob-expert.ru/wp-content/uploads/2014/05/Administrativnye-nakazaniia-shtrafy-za-narushenie-trudovogo-prava-610x464.jpg"/>
          <p:cNvPicPr>
            <a:picLocks noChangeAspect="1" noChangeArrowheads="1"/>
          </p:cNvPicPr>
          <p:nvPr/>
        </p:nvPicPr>
        <p:blipFill>
          <a:blip r:embed="rId2" cstate="print"/>
          <a:srcRect/>
          <a:stretch>
            <a:fillRect/>
          </a:stretch>
        </p:blipFill>
        <p:spPr bwMode="auto">
          <a:xfrm>
            <a:off x="899592" y="1340768"/>
            <a:ext cx="1703387" cy="1295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3"/>
          <p:cNvSpPr>
            <a:spLocks noGrp="1"/>
          </p:cNvSpPr>
          <p:nvPr>
            <p:ph type="sldNum" sz="quarter" idx="10"/>
          </p:nvPr>
        </p:nvSpPr>
        <p:spPr>
          <a:noFill/>
        </p:spPr>
        <p:txBody>
          <a:bodyPr/>
          <a:lstStyle/>
          <a:p>
            <a:fld id="{D2AE49B6-3BBC-47A2-BA57-D1814E0578AB}" type="slidenum">
              <a:rPr lang="en-US" smtClean="0"/>
              <a:pPr/>
              <a:t>17</a:t>
            </a:fld>
            <a:endParaRPr lang="en-US" dirty="0" smtClean="0"/>
          </a:p>
        </p:txBody>
      </p:sp>
      <p:sp>
        <p:nvSpPr>
          <p:cNvPr id="21507" name="Rectangle 3"/>
          <p:cNvSpPr>
            <a:spLocks noGrp="1" noChangeArrowheads="1"/>
          </p:cNvSpPr>
          <p:nvPr>
            <p:ph type="body" idx="1"/>
          </p:nvPr>
        </p:nvSpPr>
        <p:spPr>
          <a:xfrm>
            <a:off x="395288" y="260350"/>
            <a:ext cx="8455025" cy="6337300"/>
          </a:xfrm>
        </p:spPr>
        <p:txBody>
          <a:bodyPr/>
          <a:lstStyle/>
          <a:p>
            <a:pPr marL="2520000">
              <a:defRPr/>
            </a:pPr>
            <a:endParaRPr lang="ru-RU" sz="600" b="1" dirty="0" smtClean="0">
              <a:solidFill>
                <a:srgbClr val="7030A0"/>
              </a:solidFill>
            </a:endParaRPr>
          </a:p>
          <a:p>
            <a:pPr marL="2520000">
              <a:defRPr/>
            </a:pPr>
            <a:r>
              <a:rPr lang="ru-RU" sz="2000" b="1" dirty="0" smtClean="0">
                <a:solidFill>
                  <a:srgbClr val="7030A0"/>
                </a:solidFill>
              </a:rPr>
              <a:t>Наложенные по результатам мероприятий по контролю меры административной и иной публично-правовой ответственности </a:t>
            </a:r>
            <a:r>
              <a:rPr lang="ru-RU" sz="1500" b="1" dirty="0" smtClean="0">
                <a:solidFill>
                  <a:srgbClr val="7030A0"/>
                </a:solidFill>
              </a:rPr>
              <a:t>(продолжение)</a:t>
            </a:r>
            <a:endParaRPr lang="ru-RU" sz="1500" dirty="0" smtClean="0">
              <a:solidFill>
                <a:srgbClr val="7030A0"/>
              </a:solidFill>
            </a:endParaRPr>
          </a:p>
          <a:p>
            <a:pPr marL="0" algn="just">
              <a:spcBef>
                <a:spcPts val="0"/>
              </a:spcBef>
              <a:defRPr/>
            </a:pPr>
            <a:endParaRPr lang="ru-RU" sz="1000" dirty="0" smtClean="0"/>
          </a:p>
          <a:p>
            <a:pPr marL="0" algn="just">
              <a:spcBef>
                <a:spcPts val="0"/>
              </a:spcBef>
              <a:defRPr/>
            </a:pPr>
            <a:endParaRPr lang="ru-RU" sz="800" b="1" dirty="0" smtClean="0">
              <a:solidFill>
                <a:schemeClr val="bg1">
                  <a:lumMod val="90000"/>
                  <a:lumOff val="10000"/>
                </a:schemeClr>
              </a:solidFill>
            </a:endParaRPr>
          </a:p>
          <a:p>
            <a:pPr marL="0" algn="just">
              <a:spcBef>
                <a:spcPts val="0"/>
              </a:spcBef>
              <a:defRPr/>
            </a:pPr>
            <a:r>
              <a:rPr lang="ru-RU" sz="1750" b="1" dirty="0" smtClean="0">
                <a:solidFill>
                  <a:schemeClr val="bg1">
                    <a:lumMod val="90000"/>
                    <a:lumOff val="10000"/>
                  </a:schemeClr>
                </a:solidFill>
              </a:rPr>
              <a:t>4 дела по части 1 статьи 14.31 КоАП РФ - </a:t>
            </a:r>
            <a:r>
              <a:rPr lang="ru-RU" sz="1750" dirty="0" smtClean="0">
                <a:solidFill>
                  <a:schemeClr val="bg1">
                    <a:lumMod val="90000"/>
                    <a:lumOff val="10000"/>
                  </a:schemeClr>
                </a:solidFill>
              </a:rPr>
              <a:t>за злоупотребление АО «Газпром газораспределение Великий Новгород» занимающего доминирующее положение на региональных рынках технического обслуживания ВКГО и ВДГО действий, признаваемых злоупотреблением доминирующим положением и недопустимых в соответствии с антимонопольным законодательством (ст. 10 Закона о защите конкуренции). 2 постановления о наложении штрафа вынесены в отношении Общества (1 300 000 рублей) и 2 в отношении виновного должностного лица Общества (30 000 рублей).</a:t>
            </a:r>
          </a:p>
          <a:p>
            <a:pPr marL="0" algn="just">
              <a:spcBef>
                <a:spcPts val="0"/>
              </a:spcBef>
              <a:defRPr/>
            </a:pPr>
            <a:r>
              <a:rPr lang="ru-RU" sz="1750" b="1" dirty="0" smtClean="0">
                <a:solidFill>
                  <a:srgbClr val="C00000"/>
                </a:solidFill>
              </a:rPr>
              <a:t>1 дело по части 5 статьи 19.8 КоАП РФ  - </a:t>
            </a:r>
            <a:r>
              <a:rPr lang="ru-RU" sz="1750" dirty="0" smtClean="0">
                <a:solidFill>
                  <a:srgbClr val="C00000"/>
                </a:solidFill>
              </a:rPr>
              <a:t>в отношении ООО «Технодвор» за непредставление сведений (информации) по требованию антимонопольного органа. Штраф 50 000 рублей.</a:t>
            </a:r>
          </a:p>
          <a:p>
            <a:pPr marL="0" algn="just">
              <a:spcBef>
                <a:spcPts val="0"/>
              </a:spcBef>
              <a:defRPr/>
            </a:pPr>
            <a:r>
              <a:rPr lang="ru-RU" sz="1750" b="1" dirty="0" smtClean="0">
                <a:solidFill>
                  <a:srgbClr val="0070C0"/>
                </a:solidFill>
              </a:rPr>
              <a:t>3 дела по статье 14.32 КоАП РФ </a:t>
            </a:r>
            <a:r>
              <a:rPr lang="ru-RU" sz="1750" dirty="0" smtClean="0">
                <a:solidFill>
                  <a:srgbClr val="0070C0"/>
                </a:solidFill>
              </a:rPr>
              <a:t>– в отношении ООО «Дневник.ру» (100 000 руб.), должностного лица ООО «Дневник.ру» (15 000 руб.) и должностного лица министерства образования Новгородской области (20 000 руб.) за заключение соглашения, запрещенного антимонопольным законодательством (статья 16 Закона о защите конкуренции).</a:t>
            </a:r>
          </a:p>
        </p:txBody>
      </p:sp>
      <p:pic>
        <p:nvPicPr>
          <p:cNvPr id="5" name="Рисунок 4" descr="https://cdn.vluki.ru/v3/f2/51/f25199b8a09048d8b16c3a105c36edd8.jpg"/>
          <p:cNvPicPr/>
          <p:nvPr/>
        </p:nvPicPr>
        <p:blipFill>
          <a:blip r:embed="rId2" cstate="print"/>
          <a:srcRect/>
          <a:stretch>
            <a:fillRect/>
          </a:stretch>
        </p:blipFill>
        <p:spPr bwMode="auto">
          <a:xfrm>
            <a:off x="611560" y="332656"/>
            <a:ext cx="2232248" cy="158417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p:cNvSpPr>
            <a:spLocks noGrp="1"/>
          </p:cNvSpPr>
          <p:nvPr>
            <p:ph type="sldNum" sz="quarter" idx="10"/>
          </p:nvPr>
        </p:nvSpPr>
        <p:spPr>
          <a:noFill/>
        </p:spPr>
        <p:txBody>
          <a:bodyPr/>
          <a:lstStyle/>
          <a:p>
            <a:fld id="{238C78E9-DC53-4A8B-8ECA-21FA533AC0F0}" type="slidenum">
              <a:rPr lang="en-US" smtClean="0"/>
              <a:pPr/>
              <a:t>18</a:t>
            </a:fld>
            <a:endParaRPr lang="en-US" dirty="0" smtClean="0"/>
          </a:p>
        </p:txBody>
      </p:sp>
      <p:sp>
        <p:nvSpPr>
          <p:cNvPr id="18435" name="Rectangle 5"/>
          <p:cNvSpPr>
            <a:spLocks noGrp="1" noChangeArrowheads="1"/>
          </p:cNvSpPr>
          <p:nvPr>
            <p:ph type="body" idx="1"/>
          </p:nvPr>
        </p:nvSpPr>
        <p:spPr>
          <a:xfrm>
            <a:off x="251520" y="404664"/>
            <a:ext cx="8568951" cy="6120680"/>
          </a:xfrm>
        </p:spPr>
        <p:txBody>
          <a:bodyPr/>
          <a:lstStyle/>
          <a:p>
            <a:pPr marL="1800000" indent="0" algn="r">
              <a:buNone/>
              <a:defRPr/>
            </a:pPr>
            <a:r>
              <a:rPr lang="ru-RU" sz="2000" b="1" dirty="0" smtClean="0">
                <a:solidFill>
                  <a:srgbClr val="7030A0"/>
                </a:solidFill>
              </a:rPr>
              <a:t>Результаты судебного оспаривания решений  антимонопольного органа</a:t>
            </a:r>
          </a:p>
          <a:p>
            <a:pPr marL="2160000" indent="0" algn="just">
              <a:spcBef>
                <a:spcPts val="0"/>
              </a:spcBef>
            </a:pPr>
            <a:r>
              <a:rPr lang="ru-RU" sz="1600" dirty="0" smtClean="0">
                <a:solidFill>
                  <a:srgbClr val="C00000"/>
                </a:solidFill>
              </a:rPr>
              <a:t>В отчетном периоде завершены судебные разбирательства по </a:t>
            </a:r>
            <a:r>
              <a:rPr lang="ru-RU" sz="1600" b="1" dirty="0" smtClean="0">
                <a:solidFill>
                  <a:srgbClr val="C00000"/>
                </a:solidFill>
              </a:rPr>
              <a:t>9 </a:t>
            </a:r>
            <a:r>
              <a:rPr lang="ru-RU" sz="1600" dirty="0" smtClean="0">
                <a:solidFill>
                  <a:srgbClr val="C00000"/>
                </a:solidFill>
              </a:rPr>
              <a:t>судебным делам, из них 6 дел – об обжаловании решений Управления  по делам о нарушении антимонопольного законодательства, 2 дела  - об обжаловании постановлений о наложении штрафов, 1 дело – об обжаловании предупреждения</a:t>
            </a:r>
          </a:p>
          <a:p>
            <a:pPr marL="0" indent="0" algn="just">
              <a:spcBef>
                <a:spcPts val="0"/>
              </a:spcBef>
            </a:pPr>
            <a:r>
              <a:rPr lang="ru-RU" sz="1600" dirty="0" smtClean="0">
                <a:solidFill>
                  <a:srgbClr val="C00000"/>
                </a:solidFill>
              </a:rPr>
              <a:t> о прекращении действий, нарушающих антимонопольное законодательство.</a:t>
            </a:r>
          </a:p>
          <a:p>
            <a:pPr marL="0" indent="0" algn="just">
              <a:spcBef>
                <a:spcPts val="0"/>
              </a:spcBef>
            </a:pPr>
            <a:r>
              <a:rPr lang="ru-RU" sz="1600" dirty="0" smtClean="0">
                <a:solidFill>
                  <a:schemeClr val="bg1">
                    <a:lumMod val="90000"/>
                    <a:lumOff val="10000"/>
                  </a:schemeClr>
                </a:solidFill>
              </a:rPr>
              <a:t>- </a:t>
            </a:r>
            <a:r>
              <a:rPr lang="ru-RU" sz="1600" u="sng" dirty="0" smtClean="0">
                <a:solidFill>
                  <a:schemeClr val="bg1">
                    <a:lumMod val="90000"/>
                    <a:lumOff val="10000"/>
                  </a:schemeClr>
                </a:solidFill>
              </a:rPr>
              <a:t>А44-1066/2018</a:t>
            </a:r>
            <a:r>
              <a:rPr lang="ru-RU" sz="1600" dirty="0" smtClean="0">
                <a:solidFill>
                  <a:schemeClr val="bg1">
                    <a:lumMod val="90000"/>
                    <a:lumOff val="10000"/>
                  </a:schemeClr>
                </a:solidFill>
              </a:rPr>
              <a:t> - ПАО «Ростелеком» и ООО «ЭйТи Консалтинг» (торги на модернизацию регионального «электронного правительства»),</a:t>
            </a:r>
          </a:p>
          <a:p>
            <a:pPr marL="0" indent="0" algn="just">
              <a:spcBef>
                <a:spcPts val="0"/>
              </a:spcBef>
            </a:pPr>
            <a:r>
              <a:rPr lang="ru-RU" sz="1600" dirty="0" smtClean="0">
                <a:solidFill>
                  <a:schemeClr val="bg1">
                    <a:lumMod val="90000"/>
                    <a:lumOff val="10000"/>
                  </a:schemeClr>
                </a:solidFill>
              </a:rPr>
              <a:t>- </a:t>
            </a:r>
            <a:r>
              <a:rPr lang="ru-RU" sz="1600" u="sng" dirty="0" smtClean="0">
                <a:solidFill>
                  <a:schemeClr val="bg1">
                    <a:lumMod val="90000"/>
                    <a:lumOff val="10000"/>
                  </a:schemeClr>
                </a:solidFill>
              </a:rPr>
              <a:t>А44-1319/2018 </a:t>
            </a:r>
            <a:r>
              <a:rPr lang="ru-RU" sz="1600" dirty="0" smtClean="0">
                <a:solidFill>
                  <a:schemeClr val="bg1">
                    <a:lumMod val="90000"/>
                    <a:lumOff val="10000"/>
                  </a:schemeClr>
                </a:solidFill>
              </a:rPr>
              <a:t>ПАО «Ростелеком» и ООО «ТехноСерв АС» (торги на создание аппаратно-программного комплекса фото-видео фиксации нарушений ПДД),</a:t>
            </a:r>
          </a:p>
          <a:p>
            <a:pPr marL="0" indent="0" algn="just">
              <a:spcBef>
                <a:spcPts val="0"/>
              </a:spcBef>
            </a:pPr>
            <a:r>
              <a:rPr lang="ru-RU" sz="1600" dirty="0" smtClean="0">
                <a:solidFill>
                  <a:schemeClr val="bg1">
                    <a:lumMod val="90000"/>
                    <a:lumOff val="10000"/>
                  </a:schemeClr>
                </a:solidFill>
              </a:rPr>
              <a:t>- </a:t>
            </a:r>
            <a:r>
              <a:rPr lang="ru-RU" sz="1600" u="sng" dirty="0" smtClean="0">
                <a:solidFill>
                  <a:schemeClr val="bg1">
                    <a:lumMod val="90000"/>
                    <a:lumOff val="10000"/>
                  </a:schemeClr>
                </a:solidFill>
              </a:rPr>
              <a:t>А56-142261/2018 и А56-142123/2018 </a:t>
            </a:r>
            <a:r>
              <a:rPr lang="ru-RU" sz="1600" dirty="0" smtClean="0">
                <a:solidFill>
                  <a:schemeClr val="bg1">
                    <a:lumMod val="90000"/>
                    <a:lumOff val="10000"/>
                  </a:schemeClr>
                </a:solidFill>
              </a:rPr>
              <a:t>– дела об обжаловании ПАО «Ростелеком» постановлений о наложении административных штрафов. С учетом принятых судебных актов участники запрещённых соглашений на вышеуказанных торгах оплатили штрафы на сумму свыше </a:t>
            </a:r>
            <a:r>
              <a:rPr lang="ru-RU" sz="1600" b="1" dirty="0" smtClean="0">
                <a:solidFill>
                  <a:schemeClr val="bg1">
                    <a:lumMod val="90000"/>
                    <a:lumOff val="10000"/>
                  </a:schemeClr>
                </a:solidFill>
              </a:rPr>
              <a:t>28,5 млн. рублей;</a:t>
            </a:r>
            <a:endParaRPr lang="ru-RU" sz="1600" dirty="0" smtClean="0">
              <a:solidFill>
                <a:schemeClr val="bg1">
                  <a:lumMod val="90000"/>
                  <a:lumOff val="10000"/>
                </a:schemeClr>
              </a:solidFill>
            </a:endParaRPr>
          </a:p>
          <a:p>
            <a:pPr marL="0" indent="0" algn="just">
              <a:spcBef>
                <a:spcPts val="0"/>
              </a:spcBef>
            </a:pPr>
            <a:r>
              <a:rPr lang="ru-RU" sz="1600" dirty="0" smtClean="0">
                <a:solidFill>
                  <a:srgbClr val="7030A0"/>
                </a:solidFill>
              </a:rPr>
              <a:t>- А44-7586/18 – ООО «Дневник.ру» и региональное министерство образования (ст.16);</a:t>
            </a:r>
          </a:p>
          <a:p>
            <a:pPr marL="0" indent="0" algn="just">
              <a:spcBef>
                <a:spcPts val="0"/>
              </a:spcBef>
            </a:pPr>
            <a:r>
              <a:rPr lang="ru-RU" sz="1600" dirty="0" smtClean="0">
                <a:solidFill>
                  <a:srgbClr val="7030A0"/>
                </a:solidFill>
              </a:rPr>
              <a:t>- А44-2766/2019 – Администрации Окуловского района, городских поселений и ООО «МУК Окуловка сервис» (ст.16 Закона о защите конкуренции);</a:t>
            </a:r>
          </a:p>
          <a:p>
            <a:pPr marL="0" indent="0" algn="just">
              <a:spcBef>
                <a:spcPts val="0"/>
              </a:spcBef>
            </a:pPr>
            <a:r>
              <a:rPr lang="ru-RU" sz="1600" dirty="0" smtClean="0">
                <a:solidFill>
                  <a:srgbClr val="7030A0"/>
                </a:solidFill>
              </a:rPr>
              <a:t>- А44-204/19 – Администрация Окуловского района и ИП Васкевич (п.1 части 1 ст. 17);</a:t>
            </a:r>
          </a:p>
          <a:p>
            <a:pPr marL="0" indent="0" algn="just">
              <a:spcBef>
                <a:spcPts val="0"/>
              </a:spcBef>
            </a:pPr>
            <a:r>
              <a:rPr lang="ru-RU" sz="1600" dirty="0" smtClean="0">
                <a:solidFill>
                  <a:srgbClr val="0066FF"/>
                </a:solidFill>
              </a:rPr>
              <a:t>- А44-6311/18 – Правительство Новгородской области (бездействие, запрещенное частью 1 статьи 15 Закона о защите конкуренции);</a:t>
            </a:r>
          </a:p>
          <a:p>
            <a:pPr marL="0" indent="0" algn="just">
              <a:spcBef>
                <a:spcPts val="0"/>
              </a:spcBef>
            </a:pPr>
            <a:r>
              <a:rPr lang="ru-RU" sz="1600" dirty="0" smtClean="0">
                <a:solidFill>
                  <a:schemeClr val="tx2">
                    <a:lumMod val="50000"/>
                  </a:schemeClr>
                </a:solidFill>
              </a:rPr>
              <a:t>- А44-926/2019 – ООО «Экосити» (предупреждение о прекращении нарушения части 1 статьи 10 Закона о защите конкуренции). </a:t>
            </a:r>
          </a:p>
        </p:txBody>
      </p:sp>
      <p:pic>
        <p:nvPicPr>
          <p:cNvPr id="16388" name="Рисунок 3" descr="https://www.adm-sarov.ru/upload/iblock/88f/88faf36cdf1f4ab6ebfb6c60704d66b7.jpg"/>
          <p:cNvPicPr>
            <a:picLocks noChangeAspect="1" noChangeArrowheads="1"/>
          </p:cNvPicPr>
          <p:nvPr/>
        </p:nvPicPr>
        <p:blipFill>
          <a:blip r:embed="rId3" cstate="print"/>
          <a:srcRect/>
          <a:stretch>
            <a:fillRect/>
          </a:stretch>
        </p:blipFill>
        <p:spPr bwMode="auto">
          <a:xfrm>
            <a:off x="323528" y="548680"/>
            <a:ext cx="2088232" cy="1656184"/>
          </a:xfrm>
          <a:prstGeom prst="rect">
            <a:avLst/>
          </a:prstGeom>
          <a:noFill/>
          <a:ln w="9525">
            <a:solidFill>
              <a:srgbClr val="00206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Содержимое 4" descr="&amp;Scy;&amp;pcy;&amp;acy;&amp;scy;&amp;icy;&amp;bcy;&amp;ocy; &amp;zcy;&amp;acy; &amp;vcy;&amp;ncy;&amp;icy;&amp;mcy;&amp;acy;&amp;ncy;&amp;icy;&amp;iecy; &amp;kcy;&amp;acy;&amp;rcy;&amp;tcy;&amp;icy;&amp;ncy;&amp;kcy;&amp;icy;"/>
          <p:cNvPicPr>
            <a:picLocks noGrp="1"/>
          </p:cNvPicPr>
          <p:nvPr>
            <p:ph idx="1"/>
          </p:nvPr>
        </p:nvPicPr>
        <p:blipFill>
          <a:blip r:embed="rId2" cstate="print"/>
          <a:srcRect/>
          <a:stretch>
            <a:fillRect/>
          </a:stretch>
        </p:blipFill>
        <p:spPr>
          <a:xfrm>
            <a:off x="0" y="333375"/>
            <a:ext cx="9144000" cy="65246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Номер слайда 3"/>
          <p:cNvSpPr>
            <a:spLocks noGrp="1"/>
          </p:cNvSpPr>
          <p:nvPr>
            <p:ph type="sldNum" sz="quarter" idx="10"/>
          </p:nvPr>
        </p:nvSpPr>
        <p:spPr>
          <a:noFill/>
        </p:spPr>
        <p:txBody>
          <a:bodyPr/>
          <a:lstStyle/>
          <a:p>
            <a:fld id="{E0F61CE5-3EA0-4B1C-813C-CE3AAE7E079D}" type="slidenum">
              <a:rPr lang="en-US" smtClean="0"/>
              <a:pPr/>
              <a:t>2</a:t>
            </a:fld>
            <a:endParaRPr lang="en-US" dirty="0" smtClean="0"/>
          </a:p>
        </p:txBody>
      </p:sp>
      <p:graphicFrame>
        <p:nvGraphicFramePr>
          <p:cNvPr id="5" name="Содержимое 3"/>
          <p:cNvGraphicFramePr>
            <a:graphicFrameLocks noGrp="1"/>
          </p:cNvGraphicFramePr>
          <p:nvPr>
            <p:ph idx="1"/>
          </p:nvPr>
        </p:nvGraphicFramePr>
        <p:xfrm>
          <a:off x="323850" y="1989138"/>
          <a:ext cx="8640763"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1028" name="Заголовок 1"/>
          <p:cNvSpPr>
            <a:spLocks noGrp="1"/>
          </p:cNvSpPr>
          <p:nvPr>
            <p:ph type="title"/>
          </p:nvPr>
        </p:nvSpPr>
        <p:spPr>
          <a:xfrm>
            <a:off x="611188" y="404813"/>
            <a:ext cx="8280400" cy="1079500"/>
          </a:xfrm>
        </p:spPr>
        <p:txBody>
          <a:bodyPr/>
          <a:lstStyle/>
          <a:p>
            <a:r>
              <a:rPr lang="ru-RU" sz="2400" b="1" dirty="0" smtClean="0">
                <a:solidFill>
                  <a:srgbClr val="008080"/>
                </a:solidFill>
              </a:rPr>
              <a:t/>
            </a:r>
            <a:br>
              <a:rPr lang="ru-RU" sz="2400" b="1" dirty="0" smtClean="0">
                <a:solidFill>
                  <a:srgbClr val="008080"/>
                </a:solidFill>
              </a:rPr>
            </a:br>
            <a:r>
              <a:rPr lang="ru-RU" sz="2400" b="1" dirty="0" smtClean="0">
                <a:solidFill>
                  <a:srgbClr val="008080"/>
                </a:solidFill>
              </a:rPr>
              <a:t/>
            </a:r>
            <a:br>
              <a:rPr lang="ru-RU" sz="2400" b="1" dirty="0" smtClean="0">
                <a:solidFill>
                  <a:srgbClr val="008080"/>
                </a:solidFill>
              </a:rPr>
            </a:br>
            <a:r>
              <a:rPr lang="ru-RU" sz="2400" b="1" dirty="0" smtClean="0">
                <a:solidFill>
                  <a:srgbClr val="008080"/>
                </a:solidFill>
              </a:rPr>
              <a:t>Статистика рассмотренных обращений о нарушениях Федерального закона от 26.07.2006 № 135-ФЗ «О защите конкуренции» (далее – Закон о защите конкуренции)</a:t>
            </a:r>
            <a:r>
              <a:rPr lang="ru-RU" sz="2200" b="1" dirty="0" smtClean="0"/>
              <a:t/>
            </a:r>
            <a:br>
              <a:rPr lang="ru-RU" sz="2200" b="1" dirty="0" smtClean="0"/>
            </a:br>
            <a:endParaRPr lang="ru-RU" sz="22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0"/>
          </p:nvPr>
        </p:nvSpPr>
        <p:spPr>
          <a:noFill/>
        </p:spPr>
        <p:txBody>
          <a:bodyPr/>
          <a:lstStyle/>
          <a:p>
            <a:fld id="{FB476F88-8D5C-49C1-BDFE-2BCA06880B76}" type="slidenum">
              <a:rPr lang="en-US" smtClean="0"/>
              <a:pPr/>
              <a:t>3</a:t>
            </a:fld>
            <a:endParaRPr lang="en-US" dirty="0" smtClean="0"/>
          </a:p>
        </p:txBody>
      </p:sp>
      <p:graphicFrame>
        <p:nvGraphicFramePr>
          <p:cNvPr id="5" name="Содержимое 3"/>
          <p:cNvGraphicFramePr>
            <a:graphicFrameLocks noGrp="1"/>
          </p:cNvGraphicFramePr>
          <p:nvPr>
            <p:ph idx="1"/>
          </p:nvPr>
        </p:nvGraphicFramePr>
        <p:xfrm>
          <a:off x="323850" y="1628775"/>
          <a:ext cx="8640763" cy="4679950"/>
        </p:xfrm>
        <a:graphic>
          <a:graphicData uri="http://schemas.openxmlformats.org/drawingml/2006/chart">
            <c:chart xmlns:c="http://schemas.openxmlformats.org/drawingml/2006/chart" xmlns:r="http://schemas.openxmlformats.org/officeDocument/2006/relationships" r:id="rId2"/>
          </a:graphicData>
        </a:graphic>
      </p:graphicFrame>
      <p:sp>
        <p:nvSpPr>
          <p:cNvPr id="2052" name="Заголовок 1"/>
          <p:cNvSpPr>
            <a:spLocks noGrp="1"/>
          </p:cNvSpPr>
          <p:nvPr>
            <p:ph type="title"/>
          </p:nvPr>
        </p:nvSpPr>
        <p:spPr>
          <a:xfrm>
            <a:off x="1692275" y="404813"/>
            <a:ext cx="7199313" cy="792162"/>
          </a:xfrm>
        </p:spPr>
        <p:txBody>
          <a:bodyPr/>
          <a:lstStyle/>
          <a:p>
            <a:r>
              <a:rPr lang="ru-RU" sz="2400" b="1" dirty="0" smtClean="0">
                <a:solidFill>
                  <a:srgbClr val="008080"/>
                </a:solidFill>
              </a:rPr>
              <a:t/>
            </a:r>
            <a:br>
              <a:rPr lang="ru-RU" sz="2400" b="1" dirty="0" smtClean="0">
                <a:solidFill>
                  <a:srgbClr val="008080"/>
                </a:solidFill>
              </a:rPr>
            </a:br>
            <a:r>
              <a:rPr lang="ru-RU" sz="2400" b="1" dirty="0" smtClean="0">
                <a:solidFill>
                  <a:srgbClr val="008080"/>
                </a:solidFill>
              </a:rPr>
              <a:t/>
            </a:r>
            <a:br>
              <a:rPr lang="ru-RU" sz="2400" b="1" dirty="0" smtClean="0">
                <a:solidFill>
                  <a:srgbClr val="008080"/>
                </a:solidFill>
              </a:rPr>
            </a:br>
            <a:r>
              <a:rPr lang="ru-RU" sz="2400" b="1" dirty="0" smtClean="0">
                <a:solidFill>
                  <a:srgbClr val="008080"/>
                </a:solidFill>
              </a:rPr>
              <a:t>Статистика рассмотренных обращений о нарушениях Закон о защите конкуренции</a:t>
            </a:r>
            <a:r>
              <a:rPr lang="ru-RU" sz="2200" b="1" dirty="0" smtClean="0"/>
              <a:t/>
            </a:r>
            <a:br>
              <a:rPr lang="ru-RU" sz="2200" b="1" dirty="0" smtClean="0"/>
            </a:br>
            <a:endParaRPr lang="ru-RU" sz="22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611188" y="260350"/>
            <a:ext cx="8280400" cy="1079500"/>
          </a:xfrm>
        </p:spPr>
        <p:txBody>
          <a:bodyPr/>
          <a:lstStyle/>
          <a:p>
            <a:r>
              <a:rPr lang="ru-RU" sz="2400" b="1" dirty="0" smtClean="0">
                <a:solidFill>
                  <a:srgbClr val="008080"/>
                </a:solidFill>
              </a:rPr>
              <a:t/>
            </a:r>
            <a:br>
              <a:rPr lang="ru-RU" sz="2400" b="1" dirty="0" smtClean="0">
                <a:solidFill>
                  <a:srgbClr val="008080"/>
                </a:solidFill>
              </a:rPr>
            </a:br>
            <a:r>
              <a:rPr lang="ru-RU" sz="2400" b="1" dirty="0" smtClean="0">
                <a:solidFill>
                  <a:srgbClr val="008080"/>
                </a:solidFill>
              </a:rPr>
              <a:t/>
            </a:r>
            <a:br>
              <a:rPr lang="ru-RU" sz="2400" b="1" dirty="0" smtClean="0">
                <a:solidFill>
                  <a:srgbClr val="008080"/>
                </a:solidFill>
              </a:rPr>
            </a:br>
            <a:r>
              <a:rPr lang="ru-RU" sz="2400" b="1" dirty="0" smtClean="0">
                <a:solidFill>
                  <a:srgbClr val="008080"/>
                </a:solidFill>
              </a:rPr>
              <a:t>Выявление и пресечение нарушений Закона о защите конкуренции</a:t>
            </a:r>
            <a:br>
              <a:rPr lang="ru-RU" sz="2400" b="1" dirty="0" smtClean="0">
                <a:solidFill>
                  <a:srgbClr val="008080"/>
                </a:solidFill>
              </a:rPr>
            </a:br>
            <a:r>
              <a:rPr lang="ru-RU" sz="2200" b="1" dirty="0" smtClean="0"/>
              <a:t/>
            </a:r>
            <a:br>
              <a:rPr lang="ru-RU" sz="2200" b="1" dirty="0" smtClean="0"/>
            </a:br>
            <a:endParaRPr lang="ru-RU" sz="2200" dirty="0" smtClean="0"/>
          </a:p>
        </p:txBody>
      </p:sp>
      <p:sp>
        <p:nvSpPr>
          <p:cNvPr id="5123" name="Содержимое 2"/>
          <p:cNvSpPr>
            <a:spLocks noGrp="1"/>
          </p:cNvSpPr>
          <p:nvPr>
            <p:ph idx="1"/>
          </p:nvPr>
        </p:nvSpPr>
        <p:spPr>
          <a:xfrm>
            <a:off x="251520" y="1052513"/>
            <a:ext cx="8712968" cy="5400675"/>
          </a:xfrm>
        </p:spPr>
        <p:txBody>
          <a:bodyPr/>
          <a:lstStyle/>
          <a:p>
            <a:pPr marL="1800000" algn="just">
              <a:spcBef>
                <a:spcPct val="0"/>
              </a:spcBef>
              <a:defRPr/>
            </a:pPr>
            <a:endParaRPr lang="ru-RU" sz="1800" b="1" dirty="0" smtClean="0">
              <a:solidFill>
                <a:srgbClr val="C00000"/>
              </a:solidFill>
            </a:endParaRPr>
          </a:p>
          <a:p>
            <a:pPr marL="1800000" algn="just">
              <a:spcBef>
                <a:spcPct val="0"/>
              </a:spcBef>
              <a:defRPr/>
            </a:pPr>
            <a:r>
              <a:rPr lang="ru-RU" sz="1800" b="1" dirty="0" smtClean="0">
                <a:solidFill>
                  <a:srgbClr val="C00000"/>
                </a:solidFill>
              </a:rPr>
              <a:t>По результатам рассмотрения обращений о нарушении антимонопольного законодательства (АМЗ) и по результатам проведенных проверок и  антимонопольных расследований в 1 полугодии 2019 года: </a:t>
            </a:r>
          </a:p>
          <a:p>
            <a:pPr marL="1800000" algn="just">
              <a:spcBef>
                <a:spcPts val="300"/>
              </a:spcBef>
              <a:defRPr/>
            </a:pPr>
            <a:r>
              <a:rPr lang="ru-RU" sz="1800" dirty="0" smtClean="0">
                <a:solidFill>
                  <a:srgbClr val="0070C0"/>
                </a:solidFill>
              </a:rPr>
              <a:t>- выдано и исполнено </a:t>
            </a:r>
            <a:r>
              <a:rPr lang="ru-RU" sz="1800" b="1" dirty="0" smtClean="0">
                <a:solidFill>
                  <a:srgbClr val="0070C0"/>
                </a:solidFill>
              </a:rPr>
              <a:t>8 </a:t>
            </a:r>
            <a:r>
              <a:rPr lang="ru-RU" sz="1800" dirty="0" smtClean="0">
                <a:solidFill>
                  <a:srgbClr val="0070C0"/>
                </a:solidFill>
              </a:rPr>
              <a:t>предупреждений о прекращении действий, нарушающих АМЗ ( в 1 полугодии 2018 года – 5), </a:t>
            </a:r>
          </a:p>
          <a:p>
            <a:pPr algn="just">
              <a:spcBef>
                <a:spcPts val="300"/>
              </a:spcBef>
              <a:defRPr/>
            </a:pPr>
            <a:r>
              <a:rPr lang="ru-RU" sz="1800" dirty="0" smtClean="0">
                <a:solidFill>
                  <a:schemeClr val="accent1">
                    <a:lumMod val="50000"/>
                  </a:schemeClr>
                </a:solidFill>
              </a:rPr>
              <a:t>- рассмотрено </a:t>
            </a:r>
            <a:r>
              <a:rPr lang="ru-RU" sz="1800" b="1" dirty="0" smtClean="0">
                <a:solidFill>
                  <a:schemeClr val="accent1">
                    <a:lumMod val="50000"/>
                  </a:schemeClr>
                </a:solidFill>
              </a:rPr>
              <a:t>5 </a:t>
            </a:r>
            <a:r>
              <a:rPr lang="ru-RU" sz="1800" dirty="0" smtClean="0">
                <a:solidFill>
                  <a:schemeClr val="accent1">
                    <a:lumMod val="50000"/>
                  </a:schemeClr>
                </a:solidFill>
              </a:rPr>
              <a:t>дел о нарушении АМЗ ( в 1 полугодии 2018 года – 15),  </a:t>
            </a:r>
          </a:p>
          <a:p>
            <a:pPr algn="just">
              <a:spcBef>
                <a:spcPts val="300"/>
              </a:spcBef>
              <a:defRPr/>
            </a:pPr>
            <a:r>
              <a:rPr lang="ru-RU" sz="1800" dirty="0" smtClean="0">
                <a:solidFill>
                  <a:srgbClr val="FFC000"/>
                </a:solidFill>
              </a:rPr>
              <a:t>- рассмотрено </a:t>
            </a:r>
            <a:r>
              <a:rPr lang="ru-RU" sz="1800" b="1" dirty="0" smtClean="0">
                <a:solidFill>
                  <a:srgbClr val="FFC000"/>
                </a:solidFill>
              </a:rPr>
              <a:t>13 </a:t>
            </a:r>
            <a:r>
              <a:rPr lang="ru-RU" sz="1800" dirty="0" smtClean="0">
                <a:solidFill>
                  <a:srgbClr val="FFC000"/>
                </a:solidFill>
              </a:rPr>
              <a:t>дел об административных правонарушениях по фактам нарушения АМЗ и нарушений СЕМ порядка техприсоединения к сетям ресурсоснабжения (в 1 полугодии 2018 года – 14).</a:t>
            </a:r>
          </a:p>
          <a:p>
            <a:pPr algn="just">
              <a:spcBef>
                <a:spcPts val="300"/>
              </a:spcBef>
              <a:defRPr/>
            </a:pPr>
            <a:r>
              <a:rPr lang="ru-RU" sz="1800" dirty="0" smtClean="0">
                <a:solidFill>
                  <a:srgbClr val="7030A0"/>
                </a:solidFill>
              </a:rPr>
              <a:t>- рассмотрено </a:t>
            </a:r>
            <a:r>
              <a:rPr lang="ru-RU" sz="1800" b="1" dirty="0" smtClean="0">
                <a:solidFill>
                  <a:srgbClr val="7030A0"/>
                </a:solidFill>
              </a:rPr>
              <a:t>316</a:t>
            </a:r>
            <a:r>
              <a:rPr lang="ru-RU" sz="1800" dirty="0" smtClean="0">
                <a:solidFill>
                  <a:srgbClr val="7030A0"/>
                </a:solidFill>
              </a:rPr>
              <a:t> заявлений органов власти о предоставлении государственных (муниципальных) преференций (в 1 полугодии 2018 года – 336).</a:t>
            </a:r>
          </a:p>
          <a:p>
            <a:pPr algn="just">
              <a:spcBef>
                <a:spcPts val="300"/>
              </a:spcBef>
              <a:defRPr/>
            </a:pPr>
            <a:r>
              <a:rPr lang="ru-RU" sz="1800" dirty="0" smtClean="0">
                <a:solidFill>
                  <a:schemeClr val="bg1">
                    <a:lumMod val="90000"/>
                    <a:lumOff val="10000"/>
                  </a:schemeClr>
                </a:solidFill>
              </a:rPr>
              <a:t>    Кроме того, по </a:t>
            </a:r>
            <a:r>
              <a:rPr lang="ru-RU" sz="1800" b="1" dirty="0" smtClean="0">
                <a:solidFill>
                  <a:schemeClr val="bg1">
                    <a:lumMod val="90000"/>
                    <a:lumOff val="10000"/>
                  </a:schemeClr>
                </a:solidFill>
              </a:rPr>
              <a:t>35 </a:t>
            </a:r>
            <a:r>
              <a:rPr lang="ru-RU" sz="1800" dirty="0" smtClean="0">
                <a:solidFill>
                  <a:schemeClr val="bg1">
                    <a:lumMod val="90000"/>
                    <a:lumOff val="10000"/>
                  </a:schemeClr>
                </a:solidFill>
              </a:rPr>
              <a:t>обращениям направлены разъяснения либо обращения перенаправлены на рассмотрение в иные органы власти по подведомственности (в 1 полугодии 2018 года – 44).</a:t>
            </a:r>
          </a:p>
          <a:p>
            <a:pPr algn="just">
              <a:spcBef>
                <a:spcPts val="600"/>
              </a:spcBef>
              <a:defRPr/>
            </a:pPr>
            <a:endParaRPr lang="ru-RU" sz="2000" dirty="0" smtClean="0"/>
          </a:p>
          <a:p>
            <a:pPr>
              <a:defRPr/>
            </a:pPr>
            <a:endParaRPr lang="ru-RU" sz="1900" dirty="0" smtClean="0"/>
          </a:p>
        </p:txBody>
      </p:sp>
      <p:sp>
        <p:nvSpPr>
          <p:cNvPr id="7172" name="Номер слайда 3"/>
          <p:cNvSpPr>
            <a:spLocks noGrp="1"/>
          </p:cNvSpPr>
          <p:nvPr>
            <p:ph type="sldNum" sz="quarter" idx="10"/>
          </p:nvPr>
        </p:nvSpPr>
        <p:spPr>
          <a:noFill/>
        </p:spPr>
        <p:txBody>
          <a:bodyPr/>
          <a:lstStyle/>
          <a:p>
            <a:fld id="{21D97FBE-8136-4712-BDDC-68E56F250C97}" type="slidenum">
              <a:rPr lang="en-US" smtClean="0"/>
              <a:pPr/>
              <a:t>4</a:t>
            </a:fld>
            <a:endParaRPr lang="en-US" dirty="0" smtClean="0"/>
          </a:p>
        </p:txBody>
      </p:sp>
      <p:pic>
        <p:nvPicPr>
          <p:cNvPr id="7173" name="Рисунок 5" descr="http://vladmedicina.ru/files/upimg/195.jpg"/>
          <p:cNvPicPr>
            <a:picLocks noChangeAspect="1" noChangeArrowheads="1"/>
          </p:cNvPicPr>
          <p:nvPr/>
        </p:nvPicPr>
        <p:blipFill>
          <a:blip r:embed="rId3" cstate="print"/>
          <a:srcRect/>
          <a:stretch>
            <a:fillRect/>
          </a:stretch>
        </p:blipFill>
        <p:spPr bwMode="auto">
          <a:xfrm>
            <a:off x="539552" y="1196752"/>
            <a:ext cx="1512168" cy="187220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Номер слайда 3"/>
          <p:cNvSpPr>
            <a:spLocks noGrp="1"/>
          </p:cNvSpPr>
          <p:nvPr>
            <p:ph type="sldNum" sz="quarter" idx="10"/>
          </p:nvPr>
        </p:nvSpPr>
        <p:spPr>
          <a:noFill/>
        </p:spPr>
        <p:txBody>
          <a:bodyPr/>
          <a:lstStyle/>
          <a:p>
            <a:fld id="{08CC646B-9B2A-43AA-ADFC-EB0B485B56A7}" type="slidenum">
              <a:rPr lang="en-US" smtClean="0"/>
              <a:pPr/>
              <a:t>5</a:t>
            </a:fld>
            <a:endParaRPr lang="en-US" dirty="0" smtClean="0"/>
          </a:p>
        </p:txBody>
      </p:sp>
      <p:graphicFrame>
        <p:nvGraphicFramePr>
          <p:cNvPr id="5" name="Содержимое 3"/>
          <p:cNvGraphicFramePr>
            <a:graphicFrameLocks noGrp="1"/>
          </p:cNvGraphicFramePr>
          <p:nvPr>
            <p:ph idx="1"/>
          </p:nvPr>
        </p:nvGraphicFramePr>
        <p:xfrm>
          <a:off x="323850" y="1557338"/>
          <a:ext cx="8640763" cy="5040312"/>
        </p:xfrm>
        <a:graphic>
          <a:graphicData uri="http://schemas.openxmlformats.org/drawingml/2006/chart">
            <c:chart xmlns:c="http://schemas.openxmlformats.org/drawingml/2006/chart" xmlns:r="http://schemas.openxmlformats.org/officeDocument/2006/relationships" r:id="rId2"/>
          </a:graphicData>
        </a:graphic>
      </p:graphicFrame>
      <p:sp>
        <p:nvSpPr>
          <p:cNvPr id="3076" name="Заголовок 1"/>
          <p:cNvSpPr>
            <a:spLocks noGrp="1"/>
          </p:cNvSpPr>
          <p:nvPr>
            <p:ph type="title"/>
          </p:nvPr>
        </p:nvSpPr>
        <p:spPr>
          <a:xfrm>
            <a:off x="611188" y="404813"/>
            <a:ext cx="8280400" cy="1079500"/>
          </a:xfrm>
        </p:spPr>
        <p:txBody>
          <a:bodyPr/>
          <a:lstStyle/>
          <a:p>
            <a:r>
              <a:rPr lang="ru-RU" sz="2400" b="1" dirty="0" smtClean="0">
                <a:solidFill>
                  <a:srgbClr val="008080"/>
                </a:solidFill>
              </a:rPr>
              <a:t>Статистика выявленных нарушений Закона о защите конкуренции</a:t>
            </a:r>
            <a:endParaRPr lang="ru-RU" sz="22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3"/>
          <p:cNvSpPr>
            <a:spLocks noGrp="1"/>
          </p:cNvSpPr>
          <p:nvPr>
            <p:ph type="sldNum" sz="quarter" idx="10"/>
          </p:nvPr>
        </p:nvSpPr>
        <p:spPr>
          <a:noFill/>
        </p:spPr>
        <p:txBody>
          <a:bodyPr/>
          <a:lstStyle/>
          <a:p>
            <a:fld id="{382EC1FC-BDB7-4B95-A70C-7A6C1885355A}" type="slidenum">
              <a:rPr lang="en-US" smtClean="0"/>
              <a:pPr/>
              <a:t>6</a:t>
            </a:fld>
            <a:endParaRPr lang="en-US" dirty="0" smtClean="0"/>
          </a:p>
        </p:txBody>
      </p:sp>
      <p:sp>
        <p:nvSpPr>
          <p:cNvPr id="7171" name="Rectangle 3"/>
          <p:cNvSpPr>
            <a:spLocks noGrp="1" noChangeArrowheads="1"/>
          </p:cNvSpPr>
          <p:nvPr>
            <p:ph type="body" idx="1"/>
          </p:nvPr>
        </p:nvSpPr>
        <p:spPr>
          <a:xfrm>
            <a:off x="323528" y="692150"/>
            <a:ext cx="8568952" cy="5832475"/>
          </a:xfrm>
        </p:spPr>
        <p:txBody>
          <a:bodyPr/>
          <a:lstStyle/>
          <a:p>
            <a:pPr indent="0" algn="ctr" eaLnBrk="1" hangingPunct="1">
              <a:lnSpc>
                <a:spcPct val="90000"/>
              </a:lnSpc>
              <a:spcBef>
                <a:spcPts val="0"/>
              </a:spcBef>
              <a:buFontTx/>
              <a:buNone/>
              <a:defRPr/>
            </a:pPr>
            <a:r>
              <a:rPr lang="ru-RU" sz="1950" b="1" dirty="0" smtClean="0">
                <a:solidFill>
                  <a:srgbClr val="7030A0"/>
                </a:solidFill>
              </a:rPr>
              <a:t>Злоупотребление хозяйствующим субъектом доминирующим положением на рынке (статья 10 Закона о защите конкуренции)</a:t>
            </a:r>
          </a:p>
          <a:p>
            <a:pPr indent="0" algn="just">
              <a:spcBef>
                <a:spcPts val="600"/>
              </a:spcBef>
              <a:defRPr/>
            </a:pPr>
            <a:r>
              <a:rPr lang="ru-RU" sz="1600" dirty="0" smtClean="0"/>
              <a:t>         В отчетном периоде Управлением возбуждено и рассмотрено 2 дела о нарушении части 1 статьи 10 Закона о защите конкуренции.</a:t>
            </a:r>
          </a:p>
          <a:p>
            <a:pPr marL="2520000" indent="0" algn="just">
              <a:spcBef>
                <a:spcPts val="0"/>
              </a:spcBef>
              <a:defRPr/>
            </a:pPr>
            <a:r>
              <a:rPr lang="ru-RU" sz="1600" u="sng" dirty="0" smtClean="0">
                <a:solidFill>
                  <a:srgbClr val="C00000"/>
                </a:solidFill>
              </a:rPr>
              <a:t>Дело №  053/01/10-51/2019 о нарушении ООО «Экосити», Общество)  части 1 статьи 10 Закона о защите конкуренции.</a:t>
            </a:r>
            <a:endParaRPr lang="ru-RU" sz="1600" dirty="0" smtClean="0">
              <a:solidFill>
                <a:srgbClr val="C00000"/>
              </a:solidFill>
            </a:endParaRPr>
          </a:p>
          <a:p>
            <a:pPr marL="2520000" indent="0" algn="just">
              <a:spcBef>
                <a:spcPts val="0"/>
              </a:spcBef>
              <a:defRPr/>
            </a:pPr>
            <a:r>
              <a:rPr lang="ru-RU" sz="1600" dirty="0" smtClean="0"/>
              <a:t>Постановлением Правительства РФ от 03.11.2016 № 1133 определено, что цены на услуги по транспортированию ТКО для регионального оператора должны формироваться по результатам торгов в случаях, если в зоне деятельности регионального оператора образуются более 30 процентов твёрдых коммунальных отходов (по массе отходов), образующихся на территории субъекта Российской Федерации. </a:t>
            </a:r>
          </a:p>
          <a:p>
            <a:pPr marL="0" indent="0" algn="just">
              <a:spcBef>
                <a:spcPts val="0"/>
              </a:spcBef>
              <a:defRPr/>
            </a:pPr>
            <a:r>
              <a:rPr lang="ru-RU" sz="1600" dirty="0" smtClean="0"/>
              <a:t>     Право регионального оператора самостоятельно обеспечить транспортирование ТКО согласно пункту 13 Правил предусмотрено в случае, если аукцион признан несостоявшимся.</a:t>
            </a:r>
            <a:endParaRPr lang="ru-RU" sz="1600" dirty="0" smtClean="0">
              <a:solidFill>
                <a:srgbClr val="C00000"/>
              </a:solidFill>
            </a:endParaRPr>
          </a:p>
          <a:p>
            <a:pPr marL="0" indent="-342000" algn="just">
              <a:spcBef>
                <a:spcPts val="0"/>
              </a:spcBef>
              <a:defRPr/>
            </a:pPr>
            <a:r>
              <a:rPr lang="ru-RU" sz="1600" dirty="0" smtClean="0">
                <a:solidFill>
                  <a:schemeClr val="bg1">
                    <a:lumMod val="90000"/>
                    <a:lumOff val="10000"/>
                  </a:schemeClr>
                </a:solidFill>
              </a:rPr>
              <a:t>ООО «Экосити», занимая доминирующее положение на рынке обращения с ТКО в границах зоны деятельности, включающей территорию Великого Новгорода, торги  не проводило, транспортирование ТКО осуществляло самостоятельно. Обществу было выдано предписание о прекращении нарушения АМЗ путем проведения торгов (аукциона) с целью формирования цены на услуги по транспортированию ТКО. Предписание выполнено.</a:t>
            </a:r>
          </a:p>
          <a:p>
            <a:pPr algn="just">
              <a:spcBef>
                <a:spcPts val="600"/>
              </a:spcBef>
              <a:defRPr/>
            </a:pPr>
            <a:endParaRPr lang="ru-RU" sz="1600" dirty="0" smtClean="0"/>
          </a:p>
          <a:p>
            <a:pPr algn="just">
              <a:spcBef>
                <a:spcPts val="600"/>
              </a:spcBef>
              <a:defRPr/>
            </a:pPr>
            <a:endParaRPr lang="ru-RU" sz="1600" dirty="0" smtClean="0"/>
          </a:p>
        </p:txBody>
      </p:sp>
      <p:pic>
        <p:nvPicPr>
          <p:cNvPr id="5" name="Рисунок 4" descr="http://moziru.com/images/pollution-clipart-waste-8.jpg"/>
          <p:cNvPicPr/>
          <p:nvPr/>
        </p:nvPicPr>
        <p:blipFill>
          <a:blip r:embed="rId2" cstate="print"/>
          <a:srcRect/>
          <a:stretch>
            <a:fillRect/>
          </a:stretch>
        </p:blipFill>
        <p:spPr bwMode="auto">
          <a:xfrm>
            <a:off x="251520" y="1916832"/>
            <a:ext cx="2590800" cy="2219452"/>
          </a:xfrm>
          <a:prstGeom prst="rect">
            <a:avLst/>
          </a:prstGeom>
          <a:noFill/>
          <a:ln w="9525">
            <a:solidFill>
              <a:srgbClr val="0066FF"/>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3"/>
          <p:cNvSpPr>
            <a:spLocks noGrp="1"/>
          </p:cNvSpPr>
          <p:nvPr>
            <p:ph type="sldNum" sz="quarter" idx="10"/>
          </p:nvPr>
        </p:nvSpPr>
        <p:spPr>
          <a:noFill/>
        </p:spPr>
        <p:txBody>
          <a:bodyPr/>
          <a:lstStyle/>
          <a:p>
            <a:fld id="{382EC1FC-BDB7-4B95-A70C-7A6C1885355A}" type="slidenum">
              <a:rPr lang="en-US" smtClean="0"/>
              <a:pPr/>
              <a:t>7</a:t>
            </a:fld>
            <a:endParaRPr lang="en-US" dirty="0" smtClean="0"/>
          </a:p>
        </p:txBody>
      </p:sp>
      <p:sp>
        <p:nvSpPr>
          <p:cNvPr id="7171" name="Rectangle 3"/>
          <p:cNvSpPr>
            <a:spLocks noGrp="1" noChangeArrowheads="1"/>
          </p:cNvSpPr>
          <p:nvPr>
            <p:ph type="body" idx="1"/>
          </p:nvPr>
        </p:nvSpPr>
        <p:spPr>
          <a:xfrm>
            <a:off x="251520" y="692150"/>
            <a:ext cx="8324155" cy="5832475"/>
          </a:xfrm>
        </p:spPr>
        <p:txBody>
          <a:bodyPr/>
          <a:lstStyle/>
          <a:p>
            <a:pPr algn="ctr" eaLnBrk="1" hangingPunct="1">
              <a:lnSpc>
                <a:spcPct val="90000"/>
              </a:lnSpc>
              <a:spcBef>
                <a:spcPts val="0"/>
              </a:spcBef>
              <a:buFontTx/>
              <a:buNone/>
              <a:defRPr/>
            </a:pPr>
            <a:r>
              <a:rPr lang="ru-RU" sz="1900" b="1" dirty="0" smtClean="0">
                <a:solidFill>
                  <a:srgbClr val="7030A0"/>
                </a:solidFill>
              </a:rPr>
              <a:t>Злоупотребление хозяйствующим субъектом доминирующим положением на рынке (статья 10 Закона о защите конкуренции)</a:t>
            </a:r>
          </a:p>
          <a:p>
            <a:pPr algn="just">
              <a:spcBef>
                <a:spcPts val="600"/>
              </a:spcBef>
              <a:defRPr/>
            </a:pPr>
            <a:r>
              <a:rPr lang="ru-RU" sz="1600" dirty="0" smtClean="0">
                <a:solidFill>
                  <a:srgbClr val="C00000"/>
                </a:solidFill>
              </a:rPr>
              <a:t> </a:t>
            </a:r>
          </a:p>
          <a:p>
            <a:pPr algn="just">
              <a:spcBef>
                <a:spcPts val="600"/>
              </a:spcBef>
              <a:defRPr/>
            </a:pPr>
            <a:r>
              <a:rPr lang="ru-RU" sz="1600" u="sng" dirty="0" smtClean="0">
                <a:solidFill>
                  <a:srgbClr val="C00000"/>
                </a:solidFill>
              </a:rPr>
              <a:t>Дело № 053/01/10-52/2019 о нарушении ООО МП «Пестовский водоканал» пункта 4 части 1 статьи 10 Закона о защите конкуренции.</a:t>
            </a:r>
            <a:endParaRPr lang="ru-RU" sz="1600" dirty="0" smtClean="0">
              <a:solidFill>
                <a:srgbClr val="C00000"/>
              </a:solidFill>
            </a:endParaRPr>
          </a:p>
          <a:p>
            <a:pPr marL="2160000" algn="just">
              <a:spcBef>
                <a:spcPts val="0"/>
              </a:spcBef>
              <a:defRPr/>
            </a:pPr>
            <a:endParaRPr lang="ru-RU" sz="1600" dirty="0" smtClean="0"/>
          </a:p>
          <a:p>
            <a:pPr marL="2160000" algn="just">
              <a:spcBef>
                <a:spcPts val="0"/>
              </a:spcBef>
              <a:defRPr/>
            </a:pPr>
            <a:r>
              <a:rPr lang="ru-RU" sz="1600" dirty="0" smtClean="0"/>
              <a:t>Ресурсоснабжающее предприятие, имеющее статус гарантирующей организации в сфере водоснабжения и водоотведения, злоупотребило своим доминирующим положением путем необоснованного прекращения водоснабжения объектов ИП на территории Пестовского муниципального района. </a:t>
            </a:r>
          </a:p>
          <a:p>
            <a:pPr marL="180000" algn="just">
              <a:spcBef>
                <a:spcPts val="0"/>
              </a:spcBef>
              <a:defRPr/>
            </a:pPr>
            <a:r>
              <a:rPr lang="ru-RU" sz="1600" dirty="0" smtClean="0">
                <a:solidFill>
                  <a:srgbClr val="0070C0"/>
                </a:solidFill>
              </a:rPr>
              <a:t>Общество отказалось ликвидировать аварию и восстановить водоснабжение по причинам безхозяйственности трубопроводов, к которым присоединены объекты ИП, и отсутствия финансовых средств вследствие банкротства предприятия.</a:t>
            </a:r>
          </a:p>
          <a:p>
            <a:pPr marL="180000" algn="just">
              <a:spcBef>
                <a:spcPts val="0"/>
              </a:spcBef>
            </a:pPr>
            <a:r>
              <a:rPr lang="ru-RU" sz="1600" dirty="0" smtClean="0">
                <a:solidFill>
                  <a:schemeClr val="bg1">
                    <a:lumMod val="75000"/>
                    <a:lumOff val="25000"/>
                  </a:schemeClr>
                </a:solidFill>
              </a:rPr>
              <a:t>Обязанность по эксплуатации бесхозяйных сетей водоснабжения, к которым осуществлено присоединение объектов ИП в силу статьи 8 Федерального закона от 07.12.2011 № 416-ФЗ «О водоснабжении и водоотведении» подлежит возложению на гарантирующую организацию. Таким образом, Общество отвечает за надлежащее состояние сетей холодного водоснабжения, в том числе, должно было в разумный срок устранять возникающие на данных сетях аварии.</a:t>
            </a:r>
          </a:p>
          <a:p>
            <a:pPr marL="180000" algn="just">
              <a:spcBef>
                <a:spcPts val="0"/>
              </a:spcBef>
            </a:pPr>
            <a:r>
              <a:rPr lang="ru-RU" sz="1600" dirty="0" smtClean="0">
                <a:solidFill>
                  <a:srgbClr val="993366"/>
                </a:solidFill>
              </a:rPr>
              <a:t>В связи с устранением нарушения АМЗ путем восстановления водоснабжения  до вынесения решения по делу предписание Обществу не выдавалось.</a:t>
            </a:r>
          </a:p>
          <a:p>
            <a:pPr marL="180000" algn="just">
              <a:spcBef>
                <a:spcPts val="0"/>
              </a:spcBef>
            </a:pPr>
            <a:endParaRPr lang="ru-RU" sz="1600" dirty="0" smtClean="0">
              <a:solidFill>
                <a:schemeClr val="bg1">
                  <a:lumMod val="75000"/>
                  <a:lumOff val="25000"/>
                </a:schemeClr>
              </a:solidFill>
            </a:endParaRPr>
          </a:p>
          <a:p>
            <a:pPr algn="just">
              <a:spcBef>
                <a:spcPts val="600"/>
              </a:spcBef>
              <a:defRPr/>
            </a:pPr>
            <a:endParaRPr lang="ru-RU" sz="1600" dirty="0" smtClean="0"/>
          </a:p>
          <a:p>
            <a:pPr algn="just">
              <a:spcBef>
                <a:spcPts val="600"/>
              </a:spcBef>
              <a:defRPr/>
            </a:pPr>
            <a:r>
              <a:rPr lang="ru-RU" sz="1600" dirty="0" smtClean="0"/>
              <a:t>.</a:t>
            </a:r>
          </a:p>
          <a:p>
            <a:pPr algn="just">
              <a:spcBef>
                <a:spcPts val="600"/>
              </a:spcBef>
              <a:defRPr/>
            </a:pPr>
            <a:endParaRPr lang="ru-RU" sz="1600" dirty="0" smtClean="0"/>
          </a:p>
        </p:txBody>
      </p:sp>
      <p:pic>
        <p:nvPicPr>
          <p:cNvPr id="8196" name="Рисунок 3" descr="http://s1.1zoom.me/big3/157/418706-blackangel.jpg"/>
          <p:cNvPicPr>
            <a:picLocks noChangeAspect="1" noChangeArrowheads="1"/>
          </p:cNvPicPr>
          <p:nvPr/>
        </p:nvPicPr>
        <p:blipFill>
          <a:blip r:embed="rId2" cstate="print"/>
          <a:srcRect/>
          <a:stretch>
            <a:fillRect/>
          </a:stretch>
        </p:blipFill>
        <p:spPr bwMode="auto">
          <a:xfrm>
            <a:off x="323528" y="2276872"/>
            <a:ext cx="2088232" cy="1483649"/>
          </a:xfrm>
          <a:prstGeom prst="rect">
            <a:avLst/>
          </a:prstGeom>
          <a:noFill/>
          <a:ln w="9525">
            <a:solidFill>
              <a:srgbClr val="0070C0"/>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3"/>
          <p:cNvSpPr>
            <a:spLocks noGrp="1"/>
          </p:cNvSpPr>
          <p:nvPr>
            <p:ph type="sldNum" sz="quarter" idx="10"/>
          </p:nvPr>
        </p:nvSpPr>
        <p:spPr>
          <a:noFill/>
        </p:spPr>
        <p:txBody>
          <a:bodyPr/>
          <a:lstStyle/>
          <a:p>
            <a:fld id="{F89B343B-3C7B-4CD6-A472-B50124F40B22}" type="slidenum">
              <a:rPr lang="en-US" smtClean="0"/>
              <a:pPr/>
              <a:t>8</a:t>
            </a:fld>
            <a:endParaRPr lang="en-US" dirty="0" smtClean="0"/>
          </a:p>
        </p:txBody>
      </p:sp>
      <p:sp>
        <p:nvSpPr>
          <p:cNvPr id="11267" name="Rectangle 3"/>
          <p:cNvSpPr>
            <a:spLocks noGrp="1" noChangeArrowheads="1"/>
          </p:cNvSpPr>
          <p:nvPr>
            <p:ph type="body" idx="1"/>
          </p:nvPr>
        </p:nvSpPr>
        <p:spPr>
          <a:xfrm>
            <a:off x="323850" y="620713"/>
            <a:ext cx="8496300" cy="5976937"/>
          </a:xfrm>
        </p:spPr>
        <p:txBody>
          <a:bodyPr/>
          <a:lstStyle/>
          <a:p>
            <a:pPr algn="just" eaLnBrk="1" hangingPunct="1">
              <a:lnSpc>
                <a:spcPct val="90000"/>
              </a:lnSpc>
              <a:defRPr/>
            </a:pPr>
            <a:r>
              <a:rPr lang="ru-RU" sz="2000" b="1" dirty="0" smtClean="0">
                <a:solidFill>
                  <a:srgbClr val="7030A0"/>
                </a:solidFill>
              </a:rPr>
              <a:t>Выявление и пресечение актов недобросовестной конкуренции (статьи 14.1-14.8 Закона о защите конкуренции)</a:t>
            </a:r>
          </a:p>
          <a:p>
            <a:pPr marL="2520000" algn="just" eaLnBrk="1" hangingPunct="1">
              <a:lnSpc>
                <a:spcPct val="90000"/>
              </a:lnSpc>
              <a:spcBef>
                <a:spcPts val="0"/>
              </a:spcBef>
              <a:defRPr/>
            </a:pPr>
            <a:endParaRPr lang="ru-RU" sz="1600" dirty="0" smtClean="0">
              <a:solidFill>
                <a:srgbClr val="C00000"/>
              </a:solidFill>
            </a:endParaRPr>
          </a:p>
          <a:p>
            <a:pPr marL="2520000" algn="just" eaLnBrk="1" hangingPunct="1">
              <a:lnSpc>
                <a:spcPct val="90000"/>
              </a:lnSpc>
              <a:spcBef>
                <a:spcPts val="0"/>
              </a:spcBef>
              <a:defRPr/>
            </a:pPr>
            <a:r>
              <a:rPr lang="ru-RU" sz="1600" dirty="0" smtClean="0">
                <a:solidFill>
                  <a:srgbClr val="C00000"/>
                </a:solidFill>
              </a:rPr>
              <a:t>В 1 полугодии 2019 года выдано и исполнено </a:t>
            </a:r>
            <a:r>
              <a:rPr lang="ru-RU" sz="1600" b="1" dirty="0" smtClean="0">
                <a:solidFill>
                  <a:srgbClr val="C00000"/>
                </a:solidFill>
              </a:rPr>
              <a:t>2</a:t>
            </a:r>
            <a:r>
              <a:rPr lang="ru-RU" sz="1600" dirty="0" smtClean="0">
                <a:solidFill>
                  <a:srgbClr val="C00000"/>
                </a:solidFill>
              </a:rPr>
              <a:t> предупреждения о прекращении действий, содержащих признаки недобросовестной конкуренции.</a:t>
            </a:r>
          </a:p>
          <a:p>
            <a:pPr marL="3240000" algn="just" eaLnBrk="1" hangingPunct="1">
              <a:lnSpc>
                <a:spcPct val="90000"/>
              </a:lnSpc>
              <a:spcBef>
                <a:spcPts val="0"/>
              </a:spcBef>
              <a:defRPr/>
            </a:pPr>
            <a:endParaRPr lang="ru-RU" sz="1200" dirty="0" smtClean="0">
              <a:solidFill>
                <a:srgbClr val="22602C"/>
              </a:solidFill>
            </a:endParaRPr>
          </a:p>
          <a:p>
            <a:pPr marL="2520000">
              <a:spcBef>
                <a:spcPts val="0"/>
              </a:spcBef>
            </a:pPr>
            <a:r>
              <a:rPr lang="ru-RU" sz="1600" u="sng" dirty="0" smtClean="0">
                <a:solidFill>
                  <a:srgbClr val="0066FF"/>
                </a:solidFill>
              </a:rPr>
              <a:t>1. Предупреждение № 5 от 02.04.2019 выдано ООО «Технодвор» по признакам нарушения статьи 14.2 Закона о защите конкуренции. </a:t>
            </a:r>
            <a:endParaRPr lang="ru-RU" sz="1600" dirty="0" smtClean="0">
              <a:solidFill>
                <a:srgbClr val="0066FF"/>
              </a:solidFill>
            </a:endParaRPr>
          </a:p>
          <a:p>
            <a:pPr marL="2520000" algn="just">
              <a:spcBef>
                <a:spcPts val="0"/>
              </a:spcBef>
            </a:pPr>
            <a:r>
              <a:rPr lang="ru-RU" sz="1600" dirty="0" smtClean="0">
                <a:solidFill>
                  <a:srgbClr val="FF0000"/>
                </a:solidFill>
              </a:rPr>
              <a:t>Статьей 14.2 Закона о защите конкуренции установлен</a:t>
            </a:r>
          </a:p>
          <a:p>
            <a:pPr marL="0" algn="just">
              <a:spcBef>
                <a:spcPts val="0"/>
              </a:spcBef>
            </a:pPr>
            <a:r>
              <a:rPr lang="ru-RU" sz="1600" dirty="0" smtClean="0">
                <a:solidFill>
                  <a:srgbClr val="FF0000"/>
                </a:solidFill>
              </a:rPr>
              <a:t> запрет на недобросовестную конкуренцию путем введения в заблуждение, при этом запрещается вводить в заблуждение любых лиц (потребителей, контрагентов, конкурентов).</a:t>
            </a:r>
          </a:p>
          <a:p>
            <a:pPr marL="0" algn="just">
              <a:spcBef>
                <a:spcPts val="0"/>
              </a:spcBef>
              <a:buNone/>
            </a:pPr>
            <a:r>
              <a:rPr lang="ru-RU" sz="1600" dirty="0" smtClean="0">
                <a:solidFill>
                  <a:srgbClr val="00B050"/>
                </a:solidFill>
              </a:rPr>
              <a:t>     Предупреждение выдано на основании заявления компании «Дир энд Компани» (США) - правообладателя товарных знаков John Deere (№178667) и «Прыгающий олень» (№ 260215). </a:t>
            </a:r>
          </a:p>
          <a:p>
            <a:pPr marL="0" algn="just">
              <a:spcBef>
                <a:spcPts val="0"/>
              </a:spcBef>
              <a:buNone/>
            </a:pPr>
            <a:r>
              <a:rPr lang="ru-RU" sz="1550" dirty="0" smtClean="0"/>
              <a:t>     Официальным дилером Компании «Дир энд Компани» в Новгородской области является ООО «Трактороцентр». ООО «Технодвор», также осуществляющий   продажу сельскохозяйственной и специальной техники и запчастей к ним,  таким статусом не обладает. При  этом ООО «Технодвор» без разрешения правообладателя использовало  товарные знаки, размещая их на вывеске розничного магазина, рекламного баннера и на своем сайте, что вводит в заблуждение потребителей относительно продавца товара, гарантийных обязательств продавца и условий, на которых товар предлагается к продаже. </a:t>
            </a:r>
          </a:p>
          <a:p>
            <a:pPr marL="0" algn="just" eaLnBrk="1" hangingPunct="1">
              <a:spcBef>
                <a:spcPts val="0"/>
              </a:spcBef>
              <a:defRPr/>
            </a:pPr>
            <a:r>
              <a:rPr lang="ru-RU" sz="2000" dirty="0" smtClean="0">
                <a:solidFill>
                  <a:schemeClr val="tx2">
                    <a:lumMod val="75000"/>
                  </a:schemeClr>
                </a:solidFill>
              </a:rPr>
              <a:t>.</a:t>
            </a:r>
          </a:p>
        </p:txBody>
      </p:sp>
      <p:pic>
        <p:nvPicPr>
          <p:cNvPr id="5" name="Рисунок 4" descr="https://agrobiz.net/static-files/img/goods/28/99/2039272r-decal-trademark-3878613.jpg"/>
          <p:cNvPicPr/>
          <p:nvPr/>
        </p:nvPicPr>
        <p:blipFill>
          <a:blip r:embed="rId2" cstate="print"/>
          <a:srcRect/>
          <a:stretch>
            <a:fillRect/>
          </a:stretch>
        </p:blipFill>
        <p:spPr bwMode="auto">
          <a:xfrm>
            <a:off x="323528" y="1196752"/>
            <a:ext cx="2520280" cy="2016224"/>
          </a:xfrm>
          <a:prstGeom prst="rect">
            <a:avLst/>
          </a:prstGeom>
          <a:noFill/>
          <a:ln w="9525">
            <a:solidFill>
              <a:srgbClr val="0066FF"/>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3"/>
          <p:cNvSpPr>
            <a:spLocks noGrp="1"/>
          </p:cNvSpPr>
          <p:nvPr>
            <p:ph type="sldNum" sz="quarter" idx="10"/>
          </p:nvPr>
        </p:nvSpPr>
        <p:spPr>
          <a:noFill/>
        </p:spPr>
        <p:txBody>
          <a:bodyPr/>
          <a:lstStyle/>
          <a:p>
            <a:fld id="{F89B343B-3C7B-4CD6-A472-B50124F40B22}" type="slidenum">
              <a:rPr lang="en-US" smtClean="0"/>
              <a:pPr/>
              <a:t>9</a:t>
            </a:fld>
            <a:endParaRPr lang="en-US" dirty="0" smtClean="0"/>
          </a:p>
        </p:txBody>
      </p:sp>
      <p:sp>
        <p:nvSpPr>
          <p:cNvPr id="11267" name="Rectangle 3"/>
          <p:cNvSpPr>
            <a:spLocks noGrp="1" noChangeArrowheads="1"/>
          </p:cNvSpPr>
          <p:nvPr>
            <p:ph type="body" idx="1"/>
          </p:nvPr>
        </p:nvSpPr>
        <p:spPr>
          <a:xfrm>
            <a:off x="323850" y="620713"/>
            <a:ext cx="8496300" cy="5976937"/>
          </a:xfrm>
        </p:spPr>
        <p:txBody>
          <a:bodyPr/>
          <a:lstStyle/>
          <a:p>
            <a:pPr eaLnBrk="1" hangingPunct="1">
              <a:lnSpc>
                <a:spcPct val="90000"/>
              </a:lnSpc>
              <a:defRPr/>
            </a:pPr>
            <a:r>
              <a:rPr lang="ru-RU" sz="2000" b="1" dirty="0" smtClean="0">
                <a:solidFill>
                  <a:srgbClr val="7030A0"/>
                </a:solidFill>
              </a:rPr>
              <a:t>Выявление и пресечение актов недобросовестной конкуренции (статьи 14.1-14.8 Закона о защите конкуренции)</a:t>
            </a:r>
            <a:endParaRPr lang="ru-RU" sz="2000" b="1" dirty="0" smtClean="0">
              <a:solidFill>
                <a:srgbClr val="0066FF"/>
              </a:solidFill>
            </a:endParaRPr>
          </a:p>
          <a:p>
            <a:pPr marL="2520000" algn="just" eaLnBrk="1" hangingPunct="1">
              <a:spcBef>
                <a:spcPts val="0"/>
              </a:spcBef>
              <a:defRPr/>
            </a:pPr>
            <a:endParaRPr lang="ru-RU" sz="800" u="sng" dirty="0" smtClean="0">
              <a:solidFill>
                <a:srgbClr val="0066FF"/>
              </a:solidFill>
            </a:endParaRPr>
          </a:p>
          <a:p>
            <a:pPr marL="2520000" algn="just" eaLnBrk="1" hangingPunct="1">
              <a:spcBef>
                <a:spcPts val="0"/>
              </a:spcBef>
              <a:defRPr/>
            </a:pPr>
            <a:r>
              <a:rPr lang="ru-RU" sz="1600" u="sng" dirty="0" smtClean="0">
                <a:solidFill>
                  <a:srgbClr val="0066FF"/>
                </a:solidFill>
              </a:rPr>
              <a:t>2. Предупреждение № 8 от 16.04.2019 выдано ООО «АлДи» по признакам нарушения статьи 14.3 Закона о защите конкуренции.</a:t>
            </a:r>
          </a:p>
          <a:p>
            <a:pPr marL="2520000" indent="0" algn="just" eaLnBrk="1" hangingPunct="1">
              <a:spcBef>
                <a:spcPts val="300"/>
              </a:spcBef>
              <a:defRPr/>
            </a:pPr>
            <a:r>
              <a:rPr lang="ru-RU" sz="1600" dirty="0" smtClean="0">
                <a:solidFill>
                  <a:srgbClr val="C00000"/>
                </a:solidFill>
              </a:rPr>
              <a:t>Статьей 14.3 Закона о защите конкуренции установлен запрет на недобросовестную конкуренция путем некорректного сравнения хозяйствующего субъекта и (или)</a:t>
            </a:r>
          </a:p>
          <a:p>
            <a:pPr marL="0" indent="0" algn="just" eaLnBrk="1" hangingPunct="1">
              <a:spcBef>
                <a:spcPts val="300"/>
              </a:spcBef>
              <a:defRPr/>
            </a:pPr>
            <a:r>
              <a:rPr lang="ru-RU" sz="1600" dirty="0" smtClean="0">
                <a:solidFill>
                  <a:srgbClr val="C00000"/>
                </a:solidFill>
              </a:rPr>
              <a:t> его товара с другим хозяйствующим субъектом-конкурентом и (или) его товаром, в том числе:</a:t>
            </a:r>
          </a:p>
          <a:p>
            <a:pPr marL="0" indent="0" algn="just" eaLnBrk="1" hangingPunct="1">
              <a:spcBef>
                <a:spcPts val="300"/>
              </a:spcBef>
              <a:defRPr/>
            </a:pPr>
            <a:r>
              <a:rPr lang="ru-RU" sz="1600" dirty="0" smtClean="0"/>
              <a:t>- сравнения с другим хозяйствующим субъектом-конкурентом и (или) его товаром, в котором отсутствует указание конкретных сравниваемых характеристик или параметров либо результаты сравнения не могут быть объективно проверены (пункт 2 статьи 14.3);</a:t>
            </a:r>
          </a:p>
          <a:p>
            <a:pPr marL="0" indent="0" algn="just">
              <a:spcBef>
                <a:spcPts val="0"/>
              </a:spcBef>
            </a:pPr>
            <a:r>
              <a:rPr lang="ru-RU" sz="1600" dirty="0" smtClean="0"/>
              <a:t>- сравнения с другим хозяйствующим субъектом-конкурентом и (или) его товаром, основанного исключительно на незначительных или несопоставимых фактах и содержащего негативную оценку деятельности хозяйствующего субъекта-конкурента и (или) его товара (пункт 3 статьи 14.3). </a:t>
            </a:r>
          </a:p>
          <a:p>
            <a:pPr marL="0" indent="0" algn="just">
              <a:spcBef>
                <a:spcPts val="0"/>
              </a:spcBef>
            </a:pPr>
            <a:r>
              <a:rPr lang="ru-RU" sz="1600" dirty="0" smtClean="0">
                <a:solidFill>
                  <a:schemeClr val="bg1">
                    <a:lumMod val="90000"/>
                    <a:lumOff val="10000"/>
                  </a:schemeClr>
                </a:solidFill>
              </a:rPr>
              <a:t>    Нарушение связано с размещением ООО «АлДи» в его магазине объявления: </a:t>
            </a:r>
            <a:r>
              <a:rPr lang="ru-RU" sz="1600" i="1" dirty="0" smtClean="0">
                <a:solidFill>
                  <a:srgbClr val="FF0000"/>
                </a:solidFill>
              </a:rPr>
              <a:t>«Цифровые приставки по 990 рублей можно поискать в «Ленте» или «Эльдорадо». Дешёвыми приставками мы  не торгуем – много брака. </a:t>
            </a:r>
            <a:r>
              <a:rPr lang="ru-RU" sz="1600" b="1" i="1" dirty="0" smtClean="0">
                <a:solidFill>
                  <a:srgbClr val="FF0000"/>
                </a:solidFill>
              </a:rPr>
              <a:t>Себе дороже</a:t>
            </a:r>
            <a:r>
              <a:rPr lang="ru-RU" sz="1600" i="1" dirty="0" smtClean="0">
                <a:solidFill>
                  <a:srgbClr val="FF0000"/>
                </a:solidFill>
              </a:rPr>
              <a:t>»</a:t>
            </a:r>
            <a:r>
              <a:rPr lang="ru-RU" sz="1600" dirty="0" smtClean="0">
                <a:solidFill>
                  <a:schemeClr val="bg1">
                    <a:lumMod val="90000"/>
                    <a:lumOff val="10000"/>
                  </a:schemeClr>
                </a:solidFill>
              </a:rPr>
              <a:t>, что противоречит обычаям делового оборота, требованиям добропорядочности и может причинить убытки другим хозяйствующим субъектам – конкурентам. </a:t>
            </a:r>
          </a:p>
          <a:p>
            <a:pPr marL="2520000" algn="just" eaLnBrk="1" hangingPunct="1">
              <a:spcBef>
                <a:spcPts val="0"/>
              </a:spcBef>
              <a:defRPr/>
            </a:pPr>
            <a:endParaRPr lang="ru-RU" sz="1600" dirty="0" smtClean="0">
              <a:solidFill>
                <a:srgbClr val="0066FF"/>
              </a:solidFill>
            </a:endParaRPr>
          </a:p>
        </p:txBody>
      </p:sp>
      <p:pic>
        <p:nvPicPr>
          <p:cNvPr id="4" name="Рисунок 3" descr="http://present5.com/presentation/207574457_438150608/image-5.jpg"/>
          <p:cNvPicPr/>
          <p:nvPr/>
        </p:nvPicPr>
        <p:blipFill>
          <a:blip r:embed="rId2" cstate="print"/>
          <a:srcRect/>
          <a:stretch>
            <a:fillRect/>
          </a:stretch>
        </p:blipFill>
        <p:spPr bwMode="auto">
          <a:xfrm>
            <a:off x="179512" y="1268760"/>
            <a:ext cx="2677988" cy="1607344"/>
          </a:xfrm>
          <a:prstGeom prst="rect">
            <a:avLst/>
          </a:prstGeom>
          <a:noFill/>
          <a:ln w="9525" cap="rnd">
            <a:solidFill>
              <a:schemeClr val="tx2">
                <a:lumMod val="75000"/>
                <a:alpha val="98000"/>
              </a:schemeClr>
            </a:solidFill>
            <a:round/>
            <a:headEnd/>
            <a:tailEnd/>
          </a:ln>
        </p:spPr>
      </p:pic>
    </p:spTree>
  </p:cSld>
  <p:clrMapOvr>
    <a:masterClrMapping/>
  </p:clrMapOvr>
</p:sld>
</file>

<file path=ppt/theme/theme1.xml><?xml version="1.0" encoding="utf-8"?>
<a:theme xmlns:a="http://schemas.openxmlformats.org/drawingml/2006/main" name="Проводим собрание">
  <a:themeElements>
    <a:clrScheme name="Проводим собрание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Проводим собра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Проводим собрание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Проводим собрание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Проводим собрание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11293</TotalTime>
  <Words>2551</Words>
  <Application>Microsoft Office PowerPoint</Application>
  <PresentationFormat>Экран (4:3)</PresentationFormat>
  <Paragraphs>160</Paragraphs>
  <Slides>19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Проводим собрание</vt:lpstr>
      <vt:lpstr>Слайд 1</vt:lpstr>
      <vt:lpstr>  Статистика рассмотренных обращений о нарушениях Федерального закона от 26.07.2006 № 135-ФЗ «О защите конкуренции» (далее – Закон о защите конкуренции) </vt:lpstr>
      <vt:lpstr>  Статистика рассмотренных обращений о нарушениях Закон о защите конкуренции </vt:lpstr>
      <vt:lpstr>  Выявление и пресечение нарушений Закона о защите конкуренции  </vt:lpstr>
      <vt:lpstr>Статистика выявленных нарушений Закона о защите конкуренции</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Пашкова Г.Н.</dc:creator>
  <cp:lastModifiedBy>to53-Pashkova</cp:lastModifiedBy>
  <cp:revision>1183</cp:revision>
  <cp:lastPrinted>1601-01-01T00:00:00Z</cp:lastPrinted>
  <dcterms:created xsi:type="dcterms:W3CDTF">1601-01-01T00:00:00Z</dcterms:created>
  <dcterms:modified xsi:type="dcterms:W3CDTF">2019-09-11T11:17:53Z</dcterms:modified>
</cp:coreProperties>
</file>